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69" r:id="rId2"/>
    <p:sldId id="271" r:id="rId3"/>
  </p:sldIdLst>
  <p:sldSz cx="20159663" cy="13716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EF8E8"/>
    <a:srgbClr val="EAF6E2"/>
    <a:srgbClr val="F6FBF3"/>
    <a:srgbClr val="FFAF57"/>
    <a:srgbClr val="F2A46F"/>
    <a:srgbClr val="F4FAF0"/>
    <a:srgbClr val="ECF7E5"/>
    <a:srgbClr val="FFC000"/>
    <a:srgbClr val="EEF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53" autoAdjust="0"/>
    <p:restoredTop sz="95118" autoAdjust="0"/>
  </p:normalViewPr>
  <p:slideViewPr>
    <p:cSldViewPr snapToGrid="0">
      <p:cViewPr>
        <p:scale>
          <a:sx n="66" d="100"/>
          <a:sy n="66" d="100"/>
        </p:scale>
        <p:origin x="-184" y="-2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975" y="2244726"/>
            <a:ext cx="17135714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9958" y="7204076"/>
            <a:ext cx="15119747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1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74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426760" y="730250"/>
            <a:ext cx="4346927" cy="11623676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78" y="730250"/>
            <a:ext cx="12788786" cy="11623676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7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9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478" y="3419479"/>
            <a:ext cx="17387709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478" y="9178929"/>
            <a:ext cx="17387709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24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5977" y="3651250"/>
            <a:ext cx="8567857" cy="87026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05829" y="3651250"/>
            <a:ext cx="8567857" cy="87026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18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603" y="730253"/>
            <a:ext cx="17387709" cy="265112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8605" y="3362326"/>
            <a:ext cx="852848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605" y="5010150"/>
            <a:ext cx="8528481" cy="73691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05830" y="3362326"/>
            <a:ext cx="857048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05830" y="5010150"/>
            <a:ext cx="8570483" cy="73691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1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05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603" y="914400"/>
            <a:ext cx="650201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0483" y="1974853"/>
            <a:ext cx="10205829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603" y="4114800"/>
            <a:ext cx="650201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93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603" y="914400"/>
            <a:ext cx="650201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70483" y="1974853"/>
            <a:ext cx="10205829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603" y="4114800"/>
            <a:ext cx="650201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6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5977" y="730253"/>
            <a:ext cx="17387709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77" y="3651250"/>
            <a:ext cx="17387709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85977" y="12712703"/>
            <a:ext cx="453592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94B5-9F01-4DE4-92F1-DE7AB33D2A5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77889" y="12712703"/>
            <a:ext cx="680388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7762" y="12712703"/>
            <a:ext cx="453592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5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hyperlink" Target="https://www.youtube.com/live/hESmJ9Amq7w?feature=shared&amp;t=2485" TargetMode="External"/><Relationship Id="rId18" Type="http://schemas.microsoft.com/office/2007/relationships/hdphoto" Target="../media/hdphoto5.wdp"/><Relationship Id="rId26" Type="http://schemas.openxmlformats.org/officeDocument/2006/relationships/image" Target="../media/image14.png"/><Relationship Id="rId39" Type="http://schemas.openxmlformats.org/officeDocument/2006/relationships/hyperlink" Target="https://youtu.be/e7dywiZIpWg" TargetMode="External"/><Relationship Id="rId21" Type="http://schemas.openxmlformats.org/officeDocument/2006/relationships/image" Target="../media/image11.png"/><Relationship Id="rId34" Type="http://schemas.openxmlformats.org/officeDocument/2006/relationships/image" Target="../media/image18.png"/><Relationship Id="rId42" Type="http://schemas.microsoft.com/office/2007/relationships/hdphoto" Target="../media/hdphoto1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microsoft.com/office/2007/relationships/hdphoto" Target="../media/hdphoto6.wdp"/><Relationship Id="rId29" Type="http://schemas.microsoft.com/office/2007/relationships/hdphoto" Target="../media/hdphoto9.wdp"/><Relationship Id="rId41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24" Type="http://schemas.openxmlformats.org/officeDocument/2006/relationships/image" Target="../media/image13.png"/><Relationship Id="rId32" Type="http://schemas.openxmlformats.org/officeDocument/2006/relationships/image" Target="../media/image17.png"/><Relationship Id="rId37" Type="http://schemas.openxmlformats.org/officeDocument/2006/relationships/image" Target="../media/image20.svg"/><Relationship Id="rId40" Type="http://schemas.openxmlformats.org/officeDocument/2006/relationships/image" Target="../media/image22.png"/><Relationship Id="rId5" Type="http://schemas.microsoft.com/office/2007/relationships/hdphoto" Target="../media/hdphoto2.wdp"/><Relationship Id="rId15" Type="http://schemas.openxmlformats.org/officeDocument/2006/relationships/hyperlink" Target="https://linktr.ee/SortieDeBanque" TargetMode="External"/><Relationship Id="rId23" Type="http://schemas.openxmlformats.org/officeDocument/2006/relationships/image" Target="../media/image12.png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10" Type="http://schemas.openxmlformats.org/officeDocument/2006/relationships/hyperlink" Target="https://github.com/Unbanked0/Sortie_De_Banque/tree/main/Logos" TargetMode="External"/><Relationship Id="rId19" Type="http://schemas.openxmlformats.org/officeDocument/2006/relationships/image" Target="../media/image10.png"/><Relationship Id="rId31" Type="http://schemas.openxmlformats.org/officeDocument/2006/relationships/hyperlink" Target="https://docs.btcpayserver.org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7.png"/><Relationship Id="rId22" Type="http://schemas.microsoft.com/office/2007/relationships/hdphoto" Target="../media/hdphoto7.wdp"/><Relationship Id="rId27" Type="http://schemas.microsoft.com/office/2007/relationships/hdphoto" Target="../media/hdphoto8.wdp"/><Relationship Id="rId30" Type="http://schemas.openxmlformats.org/officeDocument/2006/relationships/image" Target="../media/image16.png"/><Relationship Id="rId35" Type="http://schemas.microsoft.com/office/2007/relationships/hdphoto" Target="../media/hdphoto10.wdp"/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12" Type="http://schemas.microsoft.com/office/2007/relationships/hdphoto" Target="../media/hdphoto4.wdp"/><Relationship Id="rId17" Type="http://schemas.openxmlformats.org/officeDocument/2006/relationships/image" Target="../media/image9.png"/><Relationship Id="rId25" Type="http://schemas.openxmlformats.org/officeDocument/2006/relationships/hyperlink" Target="https://www.getmonero.org/downloads/" TargetMode="External"/><Relationship Id="rId33" Type="http://schemas.openxmlformats.org/officeDocument/2006/relationships/hyperlink" Target="https://bitrequest.io/" TargetMode="External"/><Relationship Id="rId38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6.png"/><Relationship Id="rId18" Type="http://schemas.openxmlformats.org/officeDocument/2006/relationships/image" Target="../media/image31.png"/><Relationship Id="rId26" Type="http://schemas.microsoft.com/office/2007/relationships/hdphoto" Target="../media/hdphoto14.wdp"/><Relationship Id="rId3" Type="http://schemas.openxmlformats.org/officeDocument/2006/relationships/image" Target="../media/image24.png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hyperlink" Target="https://bitinfocharts.com/comparison/monero-transactionfees.html#3y" TargetMode="External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hyperlink" Target="https://youtu.be/0PeJSxvRHZw" TargetMode="External"/><Relationship Id="rId16" Type="http://schemas.openxmlformats.org/officeDocument/2006/relationships/image" Target="../media/image17.png"/><Relationship Id="rId20" Type="http://schemas.openxmlformats.org/officeDocument/2006/relationships/image" Target="../media/image33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11" Type="http://schemas.openxmlformats.org/officeDocument/2006/relationships/hyperlink" Target="https://ycharts.com/indicators/bitcoin_average_transaction_fee" TargetMode="External"/><Relationship Id="rId24" Type="http://schemas.openxmlformats.org/officeDocument/2006/relationships/image" Target="../media/image37.png"/><Relationship Id="rId5" Type="http://schemas.openxmlformats.org/officeDocument/2006/relationships/image" Target="../media/image26.png"/><Relationship Id="rId15" Type="http://schemas.microsoft.com/office/2007/relationships/hdphoto" Target="../media/hdphoto8.wdp"/><Relationship Id="rId23" Type="http://schemas.openxmlformats.org/officeDocument/2006/relationships/image" Target="../media/image36.png"/><Relationship Id="rId28" Type="http://schemas.openxmlformats.org/officeDocument/2006/relationships/hyperlink" Target="https://bank-exit.org/map" TargetMode="External"/><Relationship Id="rId10" Type="http://schemas.openxmlformats.org/officeDocument/2006/relationships/image" Target="../media/image29.png"/><Relationship Id="rId19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microsoft.com/office/2007/relationships/hdphoto" Target="../media/hdphoto13.wdp"/><Relationship Id="rId14" Type="http://schemas.openxmlformats.org/officeDocument/2006/relationships/image" Target="../media/image14.png"/><Relationship Id="rId22" Type="http://schemas.openxmlformats.org/officeDocument/2006/relationships/image" Target="../media/image35.png"/><Relationship Id="rId27" Type="http://schemas.openxmlformats.org/officeDocument/2006/relationships/image" Target="../media/image21.png"/><Relationship Id="rId30" Type="http://schemas.microsoft.com/office/2007/relationships/hdphoto" Target="../media/hdphoto1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0B1F3-B3F8-7324-BD4A-E9D96D25F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EE8632-F2C6-F16F-275B-49001BE071DF}"/>
              </a:ext>
            </a:extLst>
          </p:cNvPr>
          <p:cNvSpPr>
            <a:spLocks/>
          </p:cNvSpPr>
          <p:nvPr/>
        </p:nvSpPr>
        <p:spPr>
          <a:xfrm>
            <a:off x="13528574" y="1"/>
            <a:ext cx="6626675" cy="13716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bg1"/>
                </a:solidFill>
              </a:rPr>
              <a:t>o</a:t>
            </a:r>
            <a:endParaRPr lang="en-US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D365523-E694-FFE7-A70C-9AAA0CD52C9A}"/>
              </a:ext>
            </a:extLst>
          </p:cNvPr>
          <p:cNvCxnSpPr/>
          <p:nvPr/>
        </p:nvCxnSpPr>
        <p:spPr>
          <a:xfrm>
            <a:off x="6549104" y="0"/>
            <a:ext cx="0" cy="1371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A25BF0BE-149C-6C43-A58A-ACCB264B0B2F}"/>
              </a:ext>
            </a:extLst>
          </p:cNvPr>
          <p:cNvSpPr txBox="1"/>
          <p:nvPr/>
        </p:nvSpPr>
        <p:spPr>
          <a:xfrm>
            <a:off x="7208365" y="219281"/>
            <a:ext cx="5684724" cy="1714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800" b="1" dirty="0">
                <a:solidFill>
                  <a:schemeClr val="accent2"/>
                </a:solidFill>
              </a:rPr>
              <a:t>Félicitations !</a:t>
            </a:r>
            <a:br>
              <a:rPr lang="fr-FR" sz="3800" b="1" dirty="0">
                <a:solidFill>
                  <a:schemeClr val="accent2"/>
                </a:solidFill>
              </a:rPr>
            </a:br>
            <a:r>
              <a:rPr lang="fr-FR" sz="3200" b="1" dirty="0">
                <a:solidFill>
                  <a:schemeClr val="accent2"/>
                </a:solidFill>
              </a:rPr>
              <a:t>Vous êtes maintenant prêts à accueillir de nouveaux clients</a:t>
            </a:r>
            <a:endParaRPr lang="en-US" sz="3800" b="1" dirty="0">
              <a:solidFill>
                <a:schemeClr val="accent2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727DEBD-5A26-4C72-20AE-27EAA7991EB5}"/>
              </a:ext>
            </a:extLst>
          </p:cNvPr>
          <p:cNvSpPr txBox="1"/>
          <p:nvPr/>
        </p:nvSpPr>
        <p:spPr>
          <a:xfrm>
            <a:off x="14693852" y="4133784"/>
            <a:ext cx="4599505" cy="1968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>
                <a:solidFill>
                  <a:schemeClr val="bg1"/>
                </a:solidFill>
              </a:rPr>
              <a:t>pour les </a:t>
            </a:r>
            <a:br>
              <a:rPr lang="fr-FR" sz="2800">
                <a:solidFill>
                  <a:schemeClr val="bg1"/>
                </a:solidFill>
              </a:rPr>
            </a:br>
            <a:r>
              <a:rPr lang="fr-FR" sz="3600" b="1">
                <a:solidFill>
                  <a:schemeClr val="bg1"/>
                </a:solidFill>
              </a:rPr>
              <a:t>particuliers et les professionnels</a:t>
            </a:r>
          </a:p>
          <a:p>
            <a:pPr algn="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3FAECA-9050-611A-D2CE-886F3B65BE28}"/>
              </a:ext>
            </a:extLst>
          </p:cNvPr>
          <p:cNvSpPr txBox="1"/>
          <p:nvPr/>
        </p:nvSpPr>
        <p:spPr>
          <a:xfrm>
            <a:off x="13756569" y="12790982"/>
            <a:ext cx="994644" cy="47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1" dirty="0"/>
              <a:t>P0</a:t>
            </a:r>
            <a:endParaRPr lang="en-US" sz="2401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A7A956C-A285-BDE8-0E53-E893E007D990}"/>
              </a:ext>
            </a:extLst>
          </p:cNvPr>
          <p:cNvSpPr txBox="1"/>
          <p:nvPr/>
        </p:nvSpPr>
        <p:spPr>
          <a:xfrm>
            <a:off x="6963569" y="13273218"/>
            <a:ext cx="747951" cy="412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chemeClr val="bg1">
                    <a:lumMod val="50000"/>
                  </a:schemeClr>
                </a:solidFill>
              </a:rPr>
              <a:t>p.5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C1F7A89-9480-5E1B-9F99-C20B8820B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41" b="99666" l="32193" r="36321">
                        <a14:foregroundMark x1="34080" y1="23411" x2="34018" y2="31050"/>
                        <a14:foregroundMark x1="34080" y1="43813" x2="34552" y2="70903"/>
                        <a14:foregroundMark x1="34788" y1="73579" x2="33962" y2="94649"/>
                        <a14:foregroundMark x1="34906" y1="93311" x2="34552" y2="97492"/>
                        <a14:foregroundMark x1="34457" y1="40887" x2="34434" y2="41472"/>
                        <a14:foregroundMark x1="34434" y1="41472" x2="34434" y2="41472"/>
                        <a14:foregroundMark x1="35974" y1="29476" x2="36203" y2="26756"/>
                        <a14:foregroundMark x1="34906" y1="42140" x2="35024" y2="40742"/>
                        <a14:foregroundMark x1="35377" y1="74247" x2="36321" y2="68896"/>
                        <a14:foregroundMark x1="35731" y1="83779" x2="35731" y2="95987"/>
                        <a14:foregroundMark x1="35613" y1="93645" x2="35613" y2="99666"/>
                        <a14:foregroundMark x1="36085" y1="31438" x2="35967" y2="32274"/>
                        <a14:foregroundMark x1="35731" y1="31605" x2="35731" y2="32609"/>
                        <a14:backgroundMark x1="34537" y1="32609" x2="34316" y2="37458"/>
                        <a14:backgroundMark x1="34198" y1="35953" x2="34198" y2="40301"/>
                        <a14:backgroundMark x1="34552" y1="38963" x2="34788" y2="40803"/>
                      </a14:backgroundRemoval>
                    </a14:imgEffect>
                  </a14:imgLayer>
                </a14:imgProps>
              </a:ext>
            </a:extLst>
          </a:blip>
          <a:srcRect l="32852" t="41858" r="64462"/>
          <a:stretch/>
        </p:blipFill>
        <p:spPr>
          <a:xfrm>
            <a:off x="6113826" y="6333894"/>
            <a:ext cx="422424" cy="6448502"/>
          </a:xfrm>
          <a:prstGeom prst="rect">
            <a:avLst/>
          </a:prstGeom>
        </p:spPr>
      </p:pic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F03CC54-2EAB-04BE-CE59-E43B3CA4E8D9}"/>
              </a:ext>
            </a:extLst>
          </p:cNvPr>
          <p:cNvSpPr/>
          <p:nvPr/>
        </p:nvSpPr>
        <p:spPr>
          <a:xfrm>
            <a:off x="7783868" y="2589217"/>
            <a:ext cx="4960195" cy="7985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1" dirty="0" err="1">
                <a:solidFill>
                  <a:srgbClr val="000000"/>
                </a:solidFill>
                <a:cs typeface="Arial" panose="020B0604020202020204" pitchFamily="34" charset="0"/>
              </a:rPr>
              <a:t>Ajoutez</a:t>
            </a:r>
            <a:r>
              <a:rPr lang="en-US" sz="2401" dirty="0">
                <a:solidFill>
                  <a:srgbClr val="000000"/>
                </a:solidFill>
                <a:cs typeface="Arial" panose="020B0604020202020204" pitchFamily="34" charset="0"/>
              </a:rPr>
              <a:t> un </a:t>
            </a:r>
            <a:r>
              <a:rPr lang="en-US" sz="2401" b="1" dirty="0">
                <a:solidFill>
                  <a:srgbClr val="000000"/>
                </a:solidFill>
                <a:cs typeface="Arial" panose="020B0604020202020204" pitchFamily="34" charset="0"/>
              </a:rPr>
              <a:t>logo</a:t>
            </a:r>
            <a:r>
              <a:rPr lang="en-US" sz="2401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br>
              <a:rPr lang="en-US" sz="2401" dirty="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en-US" sz="2401" dirty="0">
                <a:solidFill>
                  <a:srgbClr val="000000"/>
                </a:solidFill>
                <a:cs typeface="Arial" panose="020B0604020202020204" pitchFamily="34" charset="0"/>
              </a:rPr>
              <a:t>"Bitcoin </a:t>
            </a:r>
            <a:r>
              <a:rPr lang="en-US" sz="2401" dirty="0" err="1">
                <a:solidFill>
                  <a:srgbClr val="000000"/>
                </a:solidFill>
                <a:cs typeface="Arial" panose="020B0604020202020204" pitchFamily="34" charset="0"/>
              </a:rPr>
              <a:t>accepté</a:t>
            </a:r>
            <a:r>
              <a:rPr lang="en-US" sz="2401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2401" dirty="0" err="1">
                <a:solidFill>
                  <a:srgbClr val="000000"/>
                </a:solidFill>
                <a:cs typeface="Arial" panose="020B0604020202020204" pitchFamily="34" charset="0"/>
              </a:rPr>
              <a:t>ici</a:t>
            </a:r>
            <a:r>
              <a:rPr lang="en-US" sz="2401" dirty="0">
                <a:solidFill>
                  <a:srgbClr val="000000"/>
                </a:solidFill>
                <a:cs typeface="Arial" panose="020B0604020202020204" pitchFamily="34" charset="0"/>
              </a:rPr>
              <a:t>"</a:t>
            </a:r>
            <a:endParaRPr lang="en-US" sz="2401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B18BE82-E20A-D815-5F42-70DF7FF72120}"/>
              </a:ext>
            </a:extLst>
          </p:cNvPr>
          <p:cNvSpPr/>
          <p:nvPr/>
        </p:nvSpPr>
        <p:spPr>
          <a:xfrm>
            <a:off x="7351951" y="2585524"/>
            <a:ext cx="852762" cy="85276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1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1</a:t>
            </a:r>
            <a:endParaRPr lang="en-US" sz="64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D0E0F91-DD1D-6F32-46D5-BB9B30F4208E}"/>
              </a:ext>
            </a:extLst>
          </p:cNvPr>
          <p:cNvSpPr txBox="1"/>
          <p:nvPr/>
        </p:nvSpPr>
        <p:spPr>
          <a:xfrm>
            <a:off x="275990" y="13256375"/>
            <a:ext cx="720113" cy="412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chemeClr val="bg1">
                    <a:lumMod val="50000"/>
                  </a:schemeClr>
                </a:solidFill>
              </a:rPr>
              <a:t>p.4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DC43A2F7-ACDD-5EDD-4DC1-756ACE5CCD8D}"/>
              </a:ext>
            </a:extLst>
          </p:cNvPr>
          <p:cNvGrpSpPr/>
          <p:nvPr/>
        </p:nvGrpSpPr>
        <p:grpSpPr>
          <a:xfrm>
            <a:off x="13528574" y="6138028"/>
            <a:ext cx="6626674" cy="4705331"/>
            <a:chOff x="12268200" y="8080519"/>
            <a:chExt cx="6019800" cy="3989024"/>
          </a:xfrm>
        </p:grpSpPr>
        <p:pic>
          <p:nvPicPr>
            <p:cNvPr id="14" name="Picture 10" descr="Bitcoinist - BitPay : A Crypto Wallet For JPMorgan? Yes, America's Biggest Bank Doesn't ...">
              <a:extLst>
                <a:ext uri="{FF2B5EF4-FFF2-40B4-BE49-F238E27FC236}">
                  <a16:creationId xmlns:a16="http://schemas.microsoft.com/office/drawing/2014/main" id="{65166461-18E9-F44A-B392-DAD1FAE4F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 contras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68200" y="8080519"/>
              <a:ext cx="6019800" cy="3989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QuickBooks : How to accept Bitcoin payments: A guide for small businesses ...">
              <a:extLst>
                <a:ext uri="{FF2B5EF4-FFF2-40B4-BE49-F238E27FC236}">
                  <a16:creationId xmlns:a16="http://schemas.microsoft.com/office/drawing/2014/main" id="{134B75F1-A739-8755-B48F-F5E0E3F435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brightnessContrast bright="16000" contras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6" t="18293" r="60612" b="57320"/>
            <a:stretch/>
          </p:blipFill>
          <p:spPr bwMode="auto">
            <a:xfrm rot="21180113">
              <a:off x="14585674" y="9059010"/>
              <a:ext cx="973067" cy="85845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941BA611-FEF5-1E39-7D45-12A6E359400F}"/>
              </a:ext>
            </a:extLst>
          </p:cNvPr>
          <p:cNvSpPr txBox="1"/>
          <p:nvPr/>
        </p:nvSpPr>
        <p:spPr>
          <a:xfrm>
            <a:off x="14253894" y="11021655"/>
            <a:ext cx="4934439" cy="1238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dirty="0">
                <a:solidFill>
                  <a:schemeClr val="bg1"/>
                </a:solidFill>
              </a:rPr>
              <a:t>Moyen d'échange citoyen et souverain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9" name="Picture 6" descr="bitcoin logo png, bitcoin icône transparent png 19767929 PNG">
            <a:extLst>
              <a:ext uri="{FF2B5EF4-FFF2-40B4-BE49-F238E27FC236}">
                <a16:creationId xmlns:a16="http://schemas.microsoft.com/office/drawing/2014/main" id="{F6ECA0A3-07EF-768B-4A31-D381019BB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9" t="24846" r="10764" b="53934"/>
          <a:stretch/>
        </p:blipFill>
        <p:spPr bwMode="auto">
          <a:xfrm>
            <a:off x="17350714" y="3075126"/>
            <a:ext cx="1883995" cy="68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75753B22-ED25-F385-AB28-DBA911CBFAD6}"/>
              </a:ext>
            </a:extLst>
          </p:cNvPr>
          <p:cNvSpPr txBox="1"/>
          <p:nvPr/>
        </p:nvSpPr>
        <p:spPr>
          <a:xfrm>
            <a:off x="17763811" y="12699036"/>
            <a:ext cx="1325468" cy="60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>
                <a:solidFill>
                  <a:schemeClr val="bg1"/>
                </a:solidFill>
              </a:rPr>
              <a:t>2025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3" name="Lune 42">
            <a:extLst>
              <a:ext uri="{FF2B5EF4-FFF2-40B4-BE49-F238E27FC236}">
                <a16:creationId xmlns:a16="http://schemas.microsoft.com/office/drawing/2014/main" id="{48565722-809D-5A46-F800-671F72D7A6BF}"/>
              </a:ext>
            </a:extLst>
          </p:cNvPr>
          <p:cNvSpPr/>
          <p:nvPr/>
        </p:nvSpPr>
        <p:spPr>
          <a:xfrm rot="7420134">
            <a:off x="15588557" y="-3496885"/>
            <a:ext cx="5257978" cy="8924115"/>
          </a:xfrm>
          <a:prstGeom prst="mo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DD660E2B-1917-63F3-AC25-FBE1890367D3}"/>
              </a:ext>
            </a:extLst>
          </p:cNvPr>
          <p:cNvSpPr/>
          <p:nvPr/>
        </p:nvSpPr>
        <p:spPr>
          <a:xfrm>
            <a:off x="14265269" y="3290021"/>
            <a:ext cx="2079570" cy="340845"/>
          </a:xfrm>
          <a:custGeom>
            <a:avLst/>
            <a:gdLst>
              <a:gd name="connsiteX0" fmla="*/ 3348817 w 4609796"/>
              <a:gd name="connsiteY0" fmla="*/ 140880 h 755554"/>
              <a:gd name="connsiteX1" fmla="*/ 3348817 w 4609796"/>
              <a:gd name="connsiteY1" fmla="*/ 295424 h 755554"/>
              <a:gd name="connsiteX2" fmla="*/ 3529469 w 4609796"/>
              <a:gd name="connsiteY2" fmla="*/ 295424 h 755554"/>
              <a:gd name="connsiteX3" fmla="*/ 3600927 w 4609796"/>
              <a:gd name="connsiteY3" fmla="*/ 277373 h 755554"/>
              <a:gd name="connsiteX4" fmla="*/ 3626684 w 4609796"/>
              <a:gd name="connsiteY4" fmla="*/ 217966 h 755554"/>
              <a:gd name="connsiteX5" fmla="*/ 3613887 w 4609796"/>
              <a:gd name="connsiteY5" fmla="*/ 175044 h 755554"/>
              <a:gd name="connsiteX6" fmla="*/ 3579559 w 4609796"/>
              <a:gd name="connsiteY6" fmla="*/ 148937 h 755554"/>
              <a:gd name="connsiteX7" fmla="*/ 3523865 w 4609796"/>
              <a:gd name="connsiteY7" fmla="*/ 140880 h 755554"/>
              <a:gd name="connsiteX8" fmla="*/ 4236208 w 4609796"/>
              <a:gd name="connsiteY8" fmla="*/ 134062 h 755554"/>
              <a:gd name="connsiteX9" fmla="*/ 4068446 w 4609796"/>
              <a:gd name="connsiteY9" fmla="*/ 203511 h 755554"/>
              <a:gd name="connsiteX10" fmla="*/ 4000351 w 4609796"/>
              <a:gd name="connsiteY10" fmla="*/ 379959 h 755554"/>
              <a:gd name="connsiteX11" fmla="*/ 4085960 w 4609796"/>
              <a:gd name="connsiteY11" fmla="*/ 568738 h 755554"/>
              <a:gd name="connsiteX12" fmla="*/ 4238520 w 4609796"/>
              <a:gd name="connsiteY12" fmla="*/ 623008 h 755554"/>
              <a:gd name="connsiteX13" fmla="*/ 4404297 w 4609796"/>
              <a:gd name="connsiteY13" fmla="*/ 552718 h 755554"/>
              <a:gd name="connsiteX14" fmla="*/ 4472905 w 4609796"/>
              <a:gd name="connsiteY14" fmla="*/ 379119 h 755554"/>
              <a:gd name="connsiteX15" fmla="*/ 4403807 w 4609796"/>
              <a:gd name="connsiteY15" fmla="*/ 205169 h 755554"/>
              <a:gd name="connsiteX16" fmla="*/ 4236208 w 4609796"/>
              <a:gd name="connsiteY16" fmla="*/ 134062 h 755554"/>
              <a:gd name="connsiteX17" fmla="*/ 1315696 w 4609796"/>
              <a:gd name="connsiteY17" fmla="*/ 134062 h 755554"/>
              <a:gd name="connsiteX18" fmla="*/ 1147934 w 4609796"/>
              <a:gd name="connsiteY18" fmla="*/ 203511 h 755554"/>
              <a:gd name="connsiteX19" fmla="*/ 1079839 w 4609796"/>
              <a:gd name="connsiteY19" fmla="*/ 379959 h 755554"/>
              <a:gd name="connsiteX20" fmla="*/ 1165448 w 4609796"/>
              <a:gd name="connsiteY20" fmla="*/ 568738 h 755554"/>
              <a:gd name="connsiteX21" fmla="*/ 1318008 w 4609796"/>
              <a:gd name="connsiteY21" fmla="*/ 623008 h 755554"/>
              <a:gd name="connsiteX22" fmla="*/ 1483785 w 4609796"/>
              <a:gd name="connsiteY22" fmla="*/ 552718 h 755554"/>
              <a:gd name="connsiteX23" fmla="*/ 1552393 w 4609796"/>
              <a:gd name="connsiteY23" fmla="*/ 379119 h 755554"/>
              <a:gd name="connsiteX24" fmla="*/ 1483295 w 4609796"/>
              <a:gd name="connsiteY24" fmla="*/ 205169 h 755554"/>
              <a:gd name="connsiteX25" fmla="*/ 1315696 w 4609796"/>
              <a:gd name="connsiteY25" fmla="*/ 134062 h 755554"/>
              <a:gd name="connsiteX26" fmla="*/ 3205131 w 4609796"/>
              <a:gd name="connsiteY26" fmla="*/ 184 h 755554"/>
              <a:gd name="connsiteX27" fmla="*/ 3469687 w 4609796"/>
              <a:gd name="connsiteY27" fmla="*/ 184 h 755554"/>
              <a:gd name="connsiteX28" fmla="*/ 3648075 w 4609796"/>
              <a:gd name="connsiteY28" fmla="*/ 22602 h 755554"/>
              <a:gd name="connsiteX29" fmla="*/ 3733567 w 4609796"/>
              <a:gd name="connsiteY29" fmla="*/ 96721 h 755554"/>
              <a:gd name="connsiteX30" fmla="*/ 3765816 w 4609796"/>
              <a:gd name="connsiteY30" fmla="*/ 219390 h 755554"/>
              <a:gd name="connsiteX31" fmla="*/ 3730228 w 4609796"/>
              <a:gd name="connsiteY31" fmla="*/ 343973 h 755554"/>
              <a:gd name="connsiteX32" fmla="*/ 3622644 w 4609796"/>
              <a:gd name="connsiteY32" fmla="*/ 419657 h 755554"/>
              <a:gd name="connsiteX33" fmla="*/ 3801382 w 4609796"/>
              <a:gd name="connsiteY33" fmla="*/ 755390 h 755554"/>
              <a:gd name="connsiteX34" fmla="*/ 3644221 w 4609796"/>
              <a:gd name="connsiteY34" fmla="*/ 755390 h 755554"/>
              <a:gd name="connsiteX35" fmla="*/ 3474218 w 4609796"/>
              <a:gd name="connsiteY35" fmla="*/ 435607 h 755554"/>
              <a:gd name="connsiteX36" fmla="*/ 3348817 w 4609796"/>
              <a:gd name="connsiteY36" fmla="*/ 435607 h 755554"/>
              <a:gd name="connsiteX37" fmla="*/ 3348817 w 4609796"/>
              <a:gd name="connsiteY37" fmla="*/ 755390 h 755554"/>
              <a:gd name="connsiteX38" fmla="*/ 3205131 w 4609796"/>
              <a:gd name="connsiteY38" fmla="*/ 755390 h 755554"/>
              <a:gd name="connsiteX39" fmla="*/ 4237539 w 4609796"/>
              <a:gd name="connsiteY39" fmla="*/ 21 h 755554"/>
              <a:gd name="connsiteX40" fmla="*/ 4499970 w 4609796"/>
              <a:gd name="connsiteY40" fmla="*/ 110500 h 755554"/>
              <a:gd name="connsiteX41" fmla="*/ 4609796 w 4609796"/>
              <a:gd name="connsiteY41" fmla="*/ 379959 h 755554"/>
              <a:gd name="connsiteX42" fmla="*/ 4501465 w 4609796"/>
              <a:gd name="connsiteY42" fmla="*/ 646547 h 755554"/>
              <a:gd name="connsiteX43" fmla="*/ 4238520 w 4609796"/>
              <a:gd name="connsiteY43" fmla="*/ 755554 h 755554"/>
              <a:gd name="connsiteX44" fmla="*/ 3969643 w 4609796"/>
              <a:gd name="connsiteY44" fmla="*/ 643558 h 755554"/>
              <a:gd name="connsiteX45" fmla="*/ 3862457 w 4609796"/>
              <a:gd name="connsiteY45" fmla="*/ 377601 h 755554"/>
              <a:gd name="connsiteX46" fmla="*/ 3912360 w 4609796"/>
              <a:gd name="connsiteY46" fmla="*/ 187818 h 755554"/>
              <a:gd name="connsiteX47" fmla="*/ 4049601 w 4609796"/>
              <a:gd name="connsiteY47" fmla="*/ 50602 h 755554"/>
              <a:gd name="connsiteX48" fmla="*/ 4237539 w 4609796"/>
              <a:gd name="connsiteY48" fmla="*/ 21 h 755554"/>
              <a:gd name="connsiteX49" fmla="*/ 2561028 w 4609796"/>
              <a:gd name="connsiteY49" fmla="*/ 21 h 755554"/>
              <a:gd name="connsiteX50" fmla="*/ 3050676 w 4609796"/>
              <a:gd name="connsiteY50" fmla="*/ 21 h 755554"/>
              <a:gd name="connsiteX51" fmla="*/ 3050676 w 4609796"/>
              <a:gd name="connsiteY51" fmla="*/ 140717 h 755554"/>
              <a:gd name="connsiteX52" fmla="*/ 2703850 w 4609796"/>
              <a:gd name="connsiteY52" fmla="*/ 140717 h 755554"/>
              <a:gd name="connsiteX53" fmla="*/ 2703850 w 4609796"/>
              <a:gd name="connsiteY53" fmla="*/ 295285 h 755554"/>
              <a:gd name="connsiteX54" fmla="*/ 3050676 w 4609796"/>
              <a:gd name="connsiteY54" fmla="*/ 295285 h 755554"/>
              <a:gd name="connsiteX55" fmla="*/ 3050676 w 4609796"/>
              <a:gd name="connsiteY55" fmla="*/ 433529 h 755554"/>
              <a:gd name="connsiteX56" fmla="*/ 2703850 w 4609796"/>
              <a:gd name="connsiteY56" fmla="*/ 433529 h 755554"/>
              <a:gd name="connsiteX57" fmla="*/ 2703850 w 4609796"/>
              <a:gd name="connsiteY57" fmla="*/ 613994 h 755554"/>
              <a:gd name="connsiteX58" fmla="*/ 3050676 w 4609796"/>
              <a:gd name="connsiteY58" fmla="*/ 613994 h 755554"/>
              <a:gd name="connsiteX59" fmla="*/ 3050676 w 4609796"/>
              <a:gd name="connsiteY59" fmla="*/ 755251 h 755554"/>
              <a:gd name="connsiteX60" fmla="*/ 2561028 w 4609796"/>
              <a:gd name="connsiteY60" fmla="*/ 755251 h 755554"/>
              <a:gd name="connsiteX61" fmla="*/ 1802356 w 4609796"/>
              <a:gd name="connsiteY61" fmla="*/ 21 h 755554"/>
              <a:gd name="connsiteX62" fmla="*/ 1939923 w 4609796"/>
              <a:gd name="connsiteY62" fmla="*/ 21 h 755554"/>
              <a:gd name="connsiteX63" fmla="*/ 2263911 w 4609796"/>
              <a:gd name="connsiteY63" fmla="*/ 496953 h 755554"/>
              <a:gd name="connsiteX64" fmla="*/ 2263911 w 4609796"/>
              <a:gd name="connsiteY64" fmla="*/ 21 h 755554"/>
              <a:gd name="connsiteX65" fmla="*/ 2407597 w 4609796"/>
              <a:gd name="connsiteY65" fmla="*/ 21 h 755554"/>
              <a:gd name="connsiteX66" fmla="*/ 2407597 w 4609796"/>
              <a:gd name="connsiteY66" fmla="*/ 755227 h 755554"/>
              <a:gd name="connsiteX67" fmla="*/ 2269516 w 4609796"/>
              <a:gd name="connsiteY67" fmla="*/ 755227 h 755554"/>
              <a:gd name="connsiteX68" fmla="*/ 1946042 w 4609796"/>
              <a:gd name="connsiteY68" fmla="*/ 259883 h 755554"/>
              <a:gd name="connsiteX69" fmla="*/ 1946042 w 4609796"/>
              <a:gd name="connsiteY69" fmla="*/ 755227 h 755554"/>
              <a:gd name="connsiteX70" fmla="*/ 1802356 w 4609796"/>
              <a:gd name="connsiteY70" fmla="*/ 755227 h 755554"/>
              <a:gd name="connsiteX71" fmla="*/ 1317027 w 4609796"/>
              <a:gd name="connsiteY71" fmla="*/ 21 h 755554"/>
              <a:gd name="connsiteX72" fmla="*/ 1579458 w 4609796"/>
              <a:gd name="connsiteY72" fmla="*/ 110500 h 755554"/>
              <a:gd name="connsiteX73" fmla="*/ 1689284 w 4609796"/>
              <a:gd name="connsiteY73" fmla="*/ 379959 h 755554"/>
              <a:gd name="connsiteX74" fmla="*/ 1580953 w 4609796"/>
              <a:gd name="connsiteY74" fmla="*/ 646547 h 755554"/>
              <a:gd name="connsiteX75" fmla="*/ 1318008 w 4609796"/>
              <a:gd name="connsiteY75" fmla="*/ 755554 h 755554"/>
              <a:gd name="connsiteX76" fmla="*/ 1049131 w 4609796"/>
              <a:gd name="connsiteY76" fmla="*/ 643558 h 755554"/>
              <a:gd name="connsiteX77" fmla="*/ 941945 w 4609796"/>
              <a:gd name="connsiteY77" fmla="*/ 377601 h 755554"/>
              <a:gd name="connsiteX78" fmla="*/ 991848 w 4609796"/>
              <a:gd name="connsiteY78" fmla="*/ 187818 h 755554"/>
              <a:gd name="connsiteX79" fmla="*/ 1129089 w 4609796"/>
              <a:gd name="connsiteY79" fmla="*/ 50602 h 755554"/>
              <a:gd name="connsiteX80" fmla="*/ 1317027 w 4609796"/>
              <a:gd name="connsiteY80" fmla="*/ 21 h 755554"/>
              <a:gd name="connsiteX81" fmla="*/ 130375 w 4609796"/>
              <a:gd name="connsiteY81" fmla="*/ 0 h 755554"/>
              <a:gd name="connsiteX82" fmla="*/ 271072 w 4609796"/>
              <a:gd name="connsiteY82" fmla="*/ 0 h 755554"/>
              <a:gd name="connsiteX83" fmla="*/ 445582 w 4609796"/>
              <a:gd name="connsiteY83" fmla="*/ 526753 h 755554"/>
              <a:gd name="connsiteX84" fmla="*/ 622755 w 4609796"/>
              <a:gd name="connsiteY84" fmla="*/ 0 h 755554"/>
              <a:gd name="connsiteX85" fmla="*/ 761350 w 4609796"/>
              <a:gd name="connsiteY85" fmla="*/ 0 h 755554"/>
              <a:gd name="connsiteX86" fmla="*/ 888596 w 4609796"/>
              <a:gd name="connsiteY86" fmla="*/ 755230 h 755554"/>
              <a:gd name="connsiteX87" fmla="*/ 749978 w 4609796"/>
              <a:gd name="connsiteY87" fmla="*/ 755230 h 755554"/>
              <a:gd name="connsiteX88" fmla="*/ 668852 w 4609796"/>
              <a:gd name="connsiteY88" fmla="*/ 278263 h 755554"/>
              <a:gd name="connsiteX89" fmla="*/ 508166 w 4609796"/>
              <a:gd name="connsiteY89" fmla="*/ 755230 h 755554"/>
              <a:gd name="connsiteX90" fmla="*/ 381457 w 4609796"/>
              <a:gd name="connsiteY90" fmla="*/ 755230 h 755554"/>
              <a:gd name="connsiteX91" fmla="*/ 222896 w 4609796"/>
              <a:gd name="connsiteY91" fmla="*/ 278263 h 755554"/>
              <a:gd name="connsiteX92" fmla="*/ 140183 w 4609796"/>
              <a:gd name="connsiteY92" fmla="*/ 755230 h 755554"/>
              <a:gd name="connsiteX93" fmla="*/ 0 w 4609796"/>
              <a:gd name="connsiteY93" fmla="*/ 755230 h 75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609796" h="755554">
                <a:moveTo>
                  <a:pt x="3348817" y="140880"/>
                </a:moveTo>
                <a:lnTo>
                  <a:pt x="3348817" y="295424"/>
                </a:lnTo>
                <a:lnTo>
                  <a:pt x="3529469" y="295424"/>
                </a:lnTo>
                <a:cubicBezTo>
                  <a:pt x="3575379" y="295424"/>
                  <a:pt x="3583576" y="289470"/>
                  <a:pt x="3600927" y="277373"/>
                </a:cubicBezTo>
                <a:cubicBezTo>
                  <a:pt x="3618091" y="265464"/>
                  <a:pt x="3626684" y="245661"/>
                  <a:pt x="3626684" y="217966"/>
                </a:cubicBezTo>
                <a:cubicBezTo>
                  <a:pt x="3626684" y="201502"/>
                  <a:pt x="3622480" y="187141"/>
                  <a:pt x="3613887" y="175044"/>
                </a:cubicBezTo>
                <a:cubicBezTo>
                  <a:pt x="3605293" y="162971"/>
                  <a:pt x="3593897" y="154191"/>
                  <a:pt x="3579559" y="148937"/>
                </a:cubicBezTo>
                <a:cubicBezTo>
                  <a:pt x="3565174" y="143519"/>
                  <a:pt x="3558963" y="140880"/>
                  <a:pt x="3523865" y="140880"/>
                </a:cubicBezTo>
                <a:close/>
                <a:moveTo>
                  <a:pt x="4236208" y="134062"/>
                </a:moveTo>
                <a:cubicBezTo>
                  <a:pt x="4169585" y="134062"/>
                  <a:pt x="4113679" y="157110"/>
                  <a:pt x="4068446" y="203511"/>
                </a:cubicBezTo>
                <a:cubicBezTo>
                  <a:pt x="4023049" y="249748"/>
                  <a:pt x="4000351" y="308665"/>
                  <a:pt x="4000351" y="379959"/>
                </a:cubicBezTo>
                <a:cubicBezTo>
                  <a:pt x="4000351" y="459590"/>
                  <a:pt x="4028865" y="522524"/>
                  <a:pt x="4085960" y="568738"/>
                </a:cubicBezTo>
                <a:cubicBezTo>
                  <a:pt x="4130376" y="604980"/>
                  <a:pt x="4181120" y="623008"/>
                  <a:pt x="4238520" y="623008"/>
                </a:cubicBezTo>
                <a:cubicBezTo>
                  <a:pt x="4303485" y="623008"/>
                  <a:pt x="4358737" y="599632"/>
                  <a:pt x="4404297" y="552718"/>
                </a:cubicBezTo>
                <a:cubicBezTo>
                  <a:pt x="4450067" y="505640"/>
                  <a:pt x="4472905" y="447891"/>
                  <a:pt x="4472905" y="379119"/>
                </a:cubicBezTo>
                <a:cubicBezTo>
                  <a:pt x="4472905" y="310534"/>
                  <a:pt x="4449880" y="252574"/>
                  <a:pt x="4403807" y="205169"/>
                </a:cubicBezTo>
                <a:cubicBezTo>
                  <a:pt x="4357919" y="157788"/>
                  <a:pt x="4301991" y="134062"/>
                  <a:pt x="4236208" y="134062"/>
                </a:cubicBezTo>
                <a:close/>
                <a:moveTo>
                  <a:pt x="1315696" y="134062"/>
                </a:moveTo>
                <a:cubicBezTo>
                  <a:pt x="1249073" y="134062"/>
                  <a:pt x="1193167" y="157110"/>
                  <a:pt x="1147934" y="203511"/>
                </a:cubicBezTo>
                <a:cubicBezTo>
                  <a:pt x="1102537" y="249748"/>
                  <a:pt x="1079839" y="308665"/>
                  <a:pt x="1079839" y="379959"/>
                </a:cubicBezTo>
                <a:cubicBezTo>
                  <a:pt x="1079839" y="459590"/>
                  <a:pt x="1108353" y="522524"/>
                  <a:pt x="1165448" y="568738"/>
                </a:cubicBezTo>
                <a:cubicBezTo>
                  <a:pt x="1209864" y="604980"/>
                  <a:pt x="1260608" y="623008"/>
                  <a:pt x="1318008" y="623008"/>
                </a:cubicBezTo>
                <a:cubicBezTo>
                  <a:pt x="1382973" y="623008"/>
                  <a:pt x="1438224" y="599632"/>
                  <a:pt x="1483785" y="552718"/>
                </a:cubicBezTo>
                <a:cubicBezTo>
                  <a:pt x="1529555" y="505640"/>
                  <a:pt x="1552393" y="447891"/>
                  <a:pt x="1552393" y="379119"/>
                </a:cubicBezTo>
                <a:cubicBezTo>
                  <a:pt x="1552393" y="310534"/>
                  <a:pt x="1529368" y="252574"/>
                  <a:pt x="1483295" y="205169"/>
                </a:cubicBezTo>
                <a:cubicBezTo>
                  <a:pt x="1437407" y="157788"/>
                  <a:pt x="1381479" y="134062"/>
                  <a:pt x="1315696" y="134062"/>
                </a:cubicBezTo>
                <a:close/>
                <a:moveTo>
                  <a:pt x="3205131" y="184"/>
                </a:moveTo>
                <a:lnTo>
                  <a:pt x="3469687" y="184"/>
                </a:lnTo>
                <a:cubicBezTo>
                  <a:pt x="3553265" y="184"/>
                  <a:pt x="3612673" y="7703"/>
                  <a:pt x="3648075" y="22602"/>
                </a:cubicBezTo>
                <a:cubicBezTo>
                  <a:pt x="3683453" y="37501"/>
                  <a:pt x="3712013" y="62207"/>
                  <a:pt x="3733567" y="96721"/>
                </a:cubicBezTo>
                <a:cubicBezTo>
                  <a:pt x="3755144" y="131236"/>
                  <a:pt x="3765816" y="172242"/>
                  <a:pt x="3765816" y="219390"/>
                </a:cubicBezTo>
                <a:cubicBezTo>
                  <a:pt x="3765816" y="269130"/>
                  <a:pt x="3754070" y="310510"/>
                  <a:pt x="3730228" y="343973"/>
                </a:cubicBezTo>
                <a:cubicBezTo>
                  <a:pt x="3706408" y="377250"/>
                  <a:pt x="3670492" y="402470"/>
                  <a:pt x="3622644" y="419657"/>
                </a:cubicBezTo>
                <a:lnTo>
                  <a:pt x="3801382" y="755390"/>
                </a:lnTo>
                <a:lnTo>
                  <a:pt x="3644221" y="755390"/>
                </a:lnTo>
                <a:lnTo>
                  <a:pt x="3474218" y="435607"/>
                </a:lnTo>
                <a:lnTo>
                  <a:pt x="3348817" y="435607"/>
                </a:lnTo>
                <a:lnTo>
                  <a:pt x="3348817" y="755390"/>
                </a:lnTo>
                <a:lnTo>
                  <a:pt x="3205131" y="755390"/>
                </a:lnTo>
                <a:close/>
                <a:moveTo>
                  <a:pt x="4237539" y="21"/>
                </a:moveTo>
                <a:cubicBezTo>
                  <a:pt x="4339378" y="21"/>
                  <a:pt x="4426832" y="36917"/>
                  <a:pt x="4499970" y="110500"/>
                </a:cubicBezTo>
                <a:cubicBezTo>
                  <a:pt x="4573226" y="184316"/>
                  <a:pt x="4609796" y="274104"/>
                  <a:pt x="4609796" y="379959"/>
                </a:cubicBezTo>
                <a:cubicBezTo>
                  <a:pt x="4609796" y="484974"/>
                  <a:pt x="4573740" y="573922"/>
                  <a:pt x="4501465" y="646547"/>
                </a:cubicBezTo>
                <a:cubicBezTo>
                  <a:pt x="4429190" y="719335"/>
                  <a:pt x="4341526" y="755554"/>
                  <a:pt x="4238520" y="755554"/>
                </a:cubicBezTo>
                <a:cubicBezTo>
                  <a:pt x="4130727" y="755554"/>
                  <a:pt x="4041054" y="718331"/>
                  <a:pt x="3969643" y="643558"/>
                </a:cubicBezTo>
                <a:cubicBezTo>
                  <a:pt x="3898162" y="568901"/>
                  <a:pt x="3862457" y="480280"/>
                  <a:pt x="3862457" y="377601"/>
                </a:cubicBezTo>
                <a:cubicBezTo>
                  <a:pt x="3862457" y="308852"/>
                  <a:pt x="3879130" y="245568"/>
                  <a:pt x="3912360" y="187818"/>
                </a:cubicBezTo>
                <a:cubicBezTo>
                  <a:pt x="3945567" y="130045"/>
                  <a:pt x="3991314" y="84322"/>
                  <a:pt x="4049601" y="50602"/>
                </a:cubicBezTo>
                <a:cubicBezTo>
                  <a:pt x="4107678" y="16905"/>
                  <a:pt x="4170425" y="21"/>
                  <a:pt x="4237539" y="21"/>
                </a:cubicBezTo>
                <a:close/>
                <a:moveTo>
                  <a:pt x="2561028" y="21"/>
                </a:moveTo>
                <a:lnTo>
                  <a:pt x="3050676" y="21"/>
                </a:lnTo>
                <a:lnTo>
                  <a:pt x="3050676" y="140717"/>
                </a:lnTo>
                <a:lnTo>
                  <a:pt x="2703850" y="140717"/>
                </a:lnTo>
                <a:lnTo>
                  <a:pt x="2703850" y="295285"/>
                </a:lnTo>
                <a:lnTo>
                  <a:pt x="3050676" y="295285"/>
                </a:lnTo>
                <a:lnTo>
                  <a:pt x="3050676" y="433529"/>
                </a:lnTo>
                <a:lnTo>
                  <a:pt x="2703850" y="433529"/>
                </a:lnTo>
                <a:lnTo>
                  <a:pt x="2703850" y="613994"/>
                </a:lnTo>
                <a:lnTo>
                  <a:pt x="3050676" y="613994"/>
                </a:lnTo>
                <a:lnTo>
                  <a:pt x="3050676" y="755251"/>
                </a:lnTo>
                <a:lnTo>
                  <a:pt x="2561028" y="755251"/>
                </a:lnTo>
                <a:close/>
                <a:moveTo>
                  <a:pt x="1802356" y="21"/>
                </a:moveTo>
                <a:lnTo>
                  <a:pt x="1939923" y="21"/>
                </a:lnTo>
                <a:lnTo>
                  <a:pt x="2263911" y="496953"/>
                </a:lnTo>
                <a:lnTo>
                  <a:pt x="2263911" y="21"/>
                </a:lnTo>
                <a:lnTo>
                  <a:pt x="2407597" y="21"/>
                </a:lnTo>
                <a:lnTo>
                  <a:pt x="2407597" y="755227"/>
                </a:lnTo>
                <a:lnTo>
                  <a:pt x="2269516" y="755227"/>
                </a:lnTo>
                <a:lnTo>
                  <a:pt x="1946042" y="259883"/>
                </a:lnTo>
                <a:lnTo>
                  <a:pt x="1946042" y="755227"/>
                </a:lnTo>
                <a:lnTo>
                  <a:pt x="1802356" y="755227"/>
                </a:lnTo>
                <a:close/>
                <a:moveTo>
                  <a:pt x="1317027" y="21"/>
                </a:moveTo>
                <a:cubicBezTo>
                  <a:pt x="1418866" y="21"/>
                  <a:pt x="1506320" y="36917"/>
                  <a:pt x="1579458" y="110500"/>
                </a:cubicBezTo>
                <a:cubicBezTo>
                  <a:pt x="1652714" y="184316"/>
                  <a:pt x="1689284" y="274104"/>
                  <a:pt x="1689284" y="379959"/>
                </a:cubicBezTo>
                <a:cubicBezTo>
                  <a:pt x="1689284" y="484974"/>
                  <a:pt x="1653228" y="573922"/>
                  <a:pt x="1580953" y="646547"/>
                </a:cubicBezTo>
                <a:cubicBezTo>
                  <a:pt x="1508678" y="719335"/>
                  <a:pt x="1421014" y="755554"/>
                  <a:pt x="1318008" y="755554"/>
                </a:cubicBezTo>
                <a:cubicBezTo>
                  <a:pt x="1210215" y="755554"/>
                  <a:pt x="1120542" y="718331"/>
                  <a:pt x="1049131" y="643558"/>
                </a:cubicBezTo>
                <a:cubicBezTo>
                  <a:pt x="977650" y="568901"/>
                  <a:pt x="941945" y="480280"/>
                  <a:pt x="941945" y="377601"/>
                </a:cubicBezTo>
                <a:cubicBezTo>
                  <a:pt x="941945" y="308852"/>
                  <a:pt x="958618" y="245568"/>
                  <a:pt x="991848" y="187818"/>
                </a:cubicBezTo>
                <a:cubicBezTo>
                  <a:pt x="1025055" y="130045"/>
                  <a:pt x="1070802" y="84322"/>
                  <a:pt x="1129089" y="50602"/>
                </a:cubicBezTo>
                <a:cubicBezTo>
                  <a:pt x="1187166" y="16905"/>
                  <a:pt x="1249913" y="21"/>
                  <a:pt x="1317027" y="21"/>
                </a:cubicBezTo>
                <a:close/>
                <a:moveTo>
                  <a:pt x="130375" y="0"/>
                </a:moveTo>
                <a:lnTo>
                  <a:pt x="271072" y="0"/>
                </a:lnTo>
                <a:lnTo>
                  <a:pt x="445582" y="526753"/>
                </a:lnTo>
                <a:lnTo>
                  <a:pt x="622755" y="0"/>
                </a:lnTo>
                <a:lnTo>
                  <a:pt x="761350" y="0"/>
                </a:lnTo>
                <a:lnTo>
                  <a:pt x="888596" y="755230"/>
                </a:lnTo>
                <a:lnTo>
                  <a:pt x="749978" y="755230"/>
                </a:lnTo>
                <a:lnTo>
                  <a:pt x="668852" y="278263"/>
                </a:lnTo>
                <a:lnTo>
                  <a:pt x="508166" y="755230"/>
                </a:lnTo>
                <a:lnTo>
                  <a:pt x="381457" y="755230"/>
                </a:lnTo>
                <a:lnTo>
                  <a:pt x="222896" y="278263"/>
                </a:lnTo>
                <a:lnTo>
                  <a:pt x="140183" y="755230"/>
                </a:lnTo>
                <a:lnTo>
                  <a:pt x="0" y="755230"/>
                </a:lnTo>
                <a:close/>
              </a:path>
            </a:pathLst>
          </a:custGeom>
          <a:solidFill>
            <a:schemeClr val="bg1"/>
          </a:solidFill>
          <a:ln w="16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Lune 44">
            <a:extLst>
              <a:ext uri="{FF2B5EF4-FFF2-40B4-BE49-F238E27FC236}">
                <a16:creationId xmlns:a16="http://schemas.microsoft.com/office/drawing/2014/main" id="{0B55B277-49DB-17DA-3845-7816625A8A02}"/>
              </a:ext>
            </a:extLst>
          </p:cNvPr>
          <p:cNvSpPr/>
          <p:nvPr/>
        </p:nvSpPr>
        <p:spPr>
          <a:xfrm rot="18552987">
            <a:off x="13345770" y="10248979"/>
            <a:ext cx="2872815" cy="5508335"/>
          </a:xfrm>
          <a:prstGeom prst="mo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92BF833-7C8E-9153-D1E6-E41ADB9ED89F}"/>
              </a:ext>
            </a:extLst>
          </p:cNvPr>
          <p:cNvSpPr txBox="1"/>
          <p:nvPr/>
        </p:nvSpPr>
        <p:spPr>
          <a:xfrm>
            <a:off x="16535975" y="3026351"/>
            <a:ext cx="589070" cy="857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</a:rPr>
              <a:t>&amp;</a:t>
            </a:r>
            <a:endParaRPr lang="en-US" sz="48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8390959-716A-5B11-D1EA-116F0ECC393E}"/>
              </a:ext>
            </a:extLst>
          </p:cNvPr>
          <p:cNvSpPr/>
          <p:nvPr/>
        </p:nvSpPr>
        <p:spPr>
          <a:xfrm>
            <a:off x="20205454" y="-1664676"/>
            <a:ext cx="2751724" cy="154002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E56C3A-2A95-6162-5CBD-54C43EA7D3AF}"/>
              </a:ext>
            </a:extLst>
          </p:cNvPr>
          <p:cNvSpPr/>
          <p:nvPr/>
        </p:nvSpPr>
        <p:spPr>
          <a:xfrm>
            <a:off x="12406259" y="-2334638"/>
            <a:ext cx="8239029" cy="22885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6748A05-5F6B-D067-E5E1-616E1A6408EA}"/>
              </a:ext>
            </a:extLst>
          </p:cNvPr>
          <p:cNvSpPr/>
          <p:nvPr/>
        </p:nvSpPr>
        <p:spPr>
          <a:xfrm>
            <a:off x="11954989" y="13735546"/>
            <a:ext cx="8239029" cy="22885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4A0979B4-B59B-9965-65EF-CF8B586C94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48351" y="11268008"/>
            <a:ext cx="609330" cy="609330"/>
          </a:xfrm>
          <a:prstGeom prst="rect">
            <a:avLst/>
          </a:prstGeom>
        </p:spPr>
      </p:pic>
      <p:sp>
        <p:nvSpPr>
          <p:cNvPr id="68" name="ZoneTexte 67">
            <a:extLst>
              <a:ext uri="{FF2B5EF4-FFF2-40B4-BE49-F238E27FC236}">
                <a16:creationId xmlns:a16="http://schemas.microsoft.com/office/drawing/2014/main" id="{A302F88B-F87A-B794-3A4F-01505C308E50}"/>
              </a:ext>
            </a:extLst>
          </p:cNvPr>
          <p:cNvSpPr txBox="1"/>
          <p:nvPr/>
        </p:nvSpPr>
        <p:spPr>
          <a:xfrm>
            <a:off x="14786187" y="12631793"/>
            <a:ext cx="3108013" cy="857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1" i="1" dirty="0">
                <a:solidFill>
                  <a:schemeClr val="bg1">
                    <a:lumMod val="95000"/>
                  </a:schemeClr>
                </a:solidFill>
              </a:rPr>
              <a:t>Ce flyer peut sauver votre entreprise</a:t>
            </a:r>
            <a:endParaRPr lang="en-US" sz="240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B0CDA0E-E0AF-B146-7547-048733D4E36F}"/>
              </a:ext>
            </a:extLst>
          </p:cNvPr>
          <p:cNvSpPr txBox="1"/>
          <p:nvPr/>
        </p:nvSpPr>
        <p:spPr>
          <a:xfrm>
            <a:off x="7961374" y="12972812"/>
            <a:ext cx="4298078" cy="603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i="1" dirty="0"/>
              <a:t>Pas un conseil en investissement, </a:t>
            </a:r>
            <a:br>
              <a:rPr lang="fr-FR" sz="1600" i="1" dirty="0"/>
            </a:br>
            <a:r>
              <a:rPr lang="fr-FR" sz="1600" i="1" dirty="0"/>
              <a:t>uniquement moyen d'échange résilient</a:t>
            </a:r>
            <a:endParaRPr lang="en-US" sz="1600" i="1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08B3CDF2-1F62-1360-7F89-3B9985C4975D}"/>
              </a:ext>
            </a:extLst>
          </p:cNvPr>
          <p:cNvSpPr txBox="1"/>
          <p:nvPr/>
        </p:nvSpPr>
        <p:spPr>
          <a:xfrm>
            <a:off x="7640745" y="3443281"/>
            <a:ext cx="5341898" cy="412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votre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devanture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caisse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Voir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vu.fr/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rfxnL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C2FD6283-66BD-BB3A-E5F9-B395C1D5C27A}"/>
              </a:ext>
            </a:extLst>
          </p:cNvPr>
          <p:cNvSpPr txBox="1"/>
          <p:nvPr/>
        </p:nvSpPr>
        <p:spPr>
          <a:xfrm>
            <a:off x="7264285" y="1947420"/>
            <a:ext cx="3339280" cy="476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1" b="1" dirty="0">
                <a:solidFill>
                  <a:schemeClr val="accent6">
                    <a:lumMod val="75000"/>
                  </a:schemeClr>
                </a:solidFill>
              </a:rPr>
              <a:t>Faites-le savoir !</a:t>
            </a:r>
            <a:endParaRPr lang="en-US" sz="2401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9FBCFA20-F586-68A8-1213-F713651AD053}"/>
              </a:ext>
            </a:extLst>
          </p:cNvPr>
          <p:cNvSpPr/>
          <p:nvPr/>
        </p:nvSpPr>
        <p:spPr>
          <a:xfrm>
            <a:off x="7798858" y="6175923"/>
            <a:ext cx="4960195" cy="10597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600" dirty="0">
                <a:solidFill>
                  <a:prstClr val="black"/>
                </a:solidFill>
                <a:latin typeface="Calibri" panose="020F0502020204030204"/>
              </a:rPr>
              <a:t>    </a:t>
            </a:r>
            <a:r>
              <a:rPr lang="fr-FR" sz="2401" dirty="0">
                <a:solidFill>
                  <a:prstClr val="black"/>
                </a:solidFill>
                <a:latin typeface="Calibri" panose="020F0502020204030204"/>
              </a:rPr>
              <a:t>Rajoutez-vous sur </a:t>
            </a:r>
            <a:r>
              <a:rPr lang="fr-FR" sz="2401">
                <a:solidFill>
                  <a:prstClr val="black"/>
                </a:solidFill>
                <a:latin typeface="Calibri" panose="020F0502020204030204"/>
              </a:rPr>
              <a:t>la </a:t>
            </a:r>
            <a:r>
              <a:rPr lang="fr-FR" sz="2401" b="1">
                <a:solidFill>
                  <a:prstClr val="black"/>
                </a:solidFill>
                <a:latin typeface="Calibri" panose="020F0502020204030204"/>
              </a:rPr>
              <a:t>carte</a:t>
            </a:r>
            <a:endParaRPr lang="fr-FR" sz="2300" dirty="0">
              <a:solidFill>
                <a:prstClr val="black"/>
              </a:solidFill>
              <a:latin typeface="Calibri" panose="020F0502020204030204"/>
            </a:endParaRPr>
          </a:p>
          <a:p>
            <a:pPr algn="ctr"/>
            <a:r>
              <a:rPr lang="fr-FR" sz="2300" u="sng">
                <a:solidFill>
                  <a:prstClr val="black"/>
                </a:solidFill>
                <a:latin typeface="Calibri" panose="020F0502020204030204"/>
              </a:rPr>
              <a:t>Bank-exit.org/map</a:t>
            </a:r>
            <a:endParaRPr lang="fr-FR" sz="2300" u="sng" dirty="0">
              <a:solidFill>
                <a:prstClr val="black"/>
              </a:solidFill>
              <a:latin typeface="Calibri" panose="020F0502020204030204"/>
            </a:endParaRPr>
          </a:p>
          <a:p>
            <a:pPr algn="ctr"/>
            <a:r>
              <a:rPr lang="fr-FR" sz="801" u="sng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en-US" sz="801" b="1" u="sng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ACD8F24-E0B3-F549-0C12-BAF568C056F2}"/>
              </a:ext>
            </a:extLst>
          </p:cNvPr>
          <p:cNvSpPr txBox="1"/>
          <p:nvPr/>
        </p:nvSpPr>
        <p:spPr>
          <a:xfrm>
            <a:off x="7208365" y="7362134"/>
            <a:ext cx="5993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 demandez par email : </a:t>
            </a:r>
            <a:r>
              <a:rPr lang="en-US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sortiedebanque@tutamail.com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207C468B-18FD-2AE7-5C82-1D25A00528C7}"/>
              </a:ext>
            </a:extLst>
          </p:cNvPr>
          <p:cNvSpPr/>
          <p:nvPr/>
        </p:nvSpPr>
        <p:spPr>
          <a:xfrm>
            <a:off x="7879163" y="7914150"/>
            <a:ext cx="4879890" cy="1206705"/>
          </a:xfrm>
          <a:prstGeom prst="roundRect">
            <a:avLst>
              <a:gd name="adj" fmla="val 38449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4">
              <a:defRPr/>
            </a:pPr>
            <a:r>
              <a:rPr lang="fr-FR" sz="2000" dirty="0">
                <a:solidFill>
                  <a:prstClr val="black"/>
                </a:solidFill>
                <a:latin typeface="Calibri" panose="020F0502020204030204"/>
              </a:rPr>
              <a:t>      </a:t>
            </a:r>
            <a:r>
              <a:rPr lang="fr-FR" sz="240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fr-FR" sz="2200" dirty="0">
                <a:solidFill>
                  <a:prstClr val="black"/>
                </a:solidFill>
                <a:latin typeface="Calibri" panose="020F0502020204030204"/>
              </a:rPr>
              <a:t>Prévenez les collectifs   </a:t>
            </a:r>
            <a:r>
              <a:rPr lang="fr-FR" sz="2200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@</a:t>
            </a:r>
            <a:r>
              <a:rPr lang="fr-FR" sz="2200" b="1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SortieDeBanque</a:t>
            </a:r>
            <a:r>
              <a:rPr lang="fr-FR" sz="2200">
                <a:solidFill>
                  <a:srgbClr val="0563C1"/>
                </a:solidFill>
                <a:cs typeface="Arial" panose="020B0604020202020204" pitchFamily="34" charset="0"/>
              </a:rPr>
              <a:t> </a:t>
            </a:r>
            <a:r>
              <a:rPr lang="fr-FR" sz="2200">
                <a:solidFill>
                  <a:prstClr val="black"/>
                </a:solidFill>
                <a:cs typeface="Arial" panose="020B0604020202020204" pitchFamily="34" charset="0"/>
              </a:rPr>
              <a:t> &amp;   </a:t>
            </a:r>
            <a:r>
              <a:rPr lang="fr-FR" sz="2200" b="1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@DecouvreBitcoin</a:t>
            </a:r>
            <a:r>
              <a:rPr lang="fr-FR" sz="2200"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fr-FR" sz="2200">
                <a:solidFill>
                  <a:prstClr val="black"/>
                </a:solidFill>
                <a:latin typeface="Calibri" panose="020F0502020204030204"/>
              </a:rPr>
              <a:t>!  Aide et soutien</a:t>
            </a:r>
            <a:endParaRPr lang="fr-FR" sz="2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BE76F65A-656A-8ADA-2DA5-8505A9B1A8AE}"/>
              </a:ext>
            </a:extLst>
          </p:cNvPr>
          <p:cNvSpPr/>
          <p:nvPr/>
        </p:nvSpPr>
        <p:spPr>
          <a:xfrm>
            <a:off x="7332731" y="6229406"/>
            <a:ext cx="852762" cy="85276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1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3</a:t>
            </a:r>
            <a:endParaRPr lang="en-US" sz="64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CE71B136-EFC8-9289-B7DE-E1E55679EDC7}"/>
              </a:ext>
            </a:extLst>
          </p:cNvPr>
          <p:cNvSpPr/>
          <p:nvPr/>
        </p:nvSpPr>
        <p:spPr>
          <a:xfrm>
            <a:off x="7798858" y="4058577"/>
            <a:ext cx="4937483" cy="1282642"/>
          </a:xfrm>
          <a:prstGeom prst="roundRect">
            <a:avLst>
              <a:gd name="adj" fmla="val 36633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fr-FR" sz="2401" dirty="0">
                <a:solidFill>
                  <a:prstClr val="black"/>
                </a:solidFill>
                <a:latin typeface="Calibri" panose="020F0502020204030204"/>
              </a:rPr>
              <a:t>       </a:t>
            </a:r>
            <a:r>
              <a:rPr lang="fr-FR" sz="2401" dirty="0">
                <a:solidFill>
                  <a:prstClr val="black"/>
                </a:solidFill>
              </a:rPr>
              <a:t>Fournissez 1 fois/mois à </a:t>
            </a:r>
            <a:br>
              <a:rPr lang="fr-FR" sz="2401" dirty="0">
                <a:solidFill>
                  <a:prstClr val="black"/>
                </a:solidFill>
              </a:rPr>
            </a:br>
            <a:r>
              <a:rPr lang="fr-FR" sz="2401" dirty="0">
                <a:solidFill>
                  <a:prstClr val="black"/>
                </a:solidFill>
              </a:rPr>
              <a:t>votre </a:t>
            </a:r>
            <a:r>
              <a:rPr lang="fr-FR" sz="2401" b="1" dirty="0">
                <a:solidFill>
                  <a:prstClr val="black"/>
                </a:solidFill>
              </a:rPr>
              <a:t>comptable</a:t>
            </a:r>
            <a:r>
              <a:rPr lang="fr-FR" sz="2401" dirty="0">
                <a:solidFill>
                  <a:prstClr val="black"/>
                </a:solidFill>
              </a:rPr>
              <a:t> la </a:t>
            </a:r>
            <a:r>
              <a:rPr lang="fr-FR" sz="2401" dirty="0">
                <a:solidFill>
                  <a:prstClr val="black"/>
                </a:solidFill>
                <a:latin typeface="Calibri" panose="020F0502020204030204"/>
              </a:rPr>
              <a:t>liste des </a:t>
            </a:r>
            <a:br>
              <a:rPr lang="fr-FR" sz="2401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fr-FR" sz="2401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</a:rPr>
              <a:t>.</a:t>
            </a:r>
            <a:r>
              <a:rPr lang="fr-FR" sz="2401" dirty="0">
                <a:solidFill>
                  <a:prstClr val="black"/>
                </a:solidFill>
                <a:latin typeface="Calibri" panose="020F0502020204030204"/>
              </a:rPr>
              <a:t>   transactions en Bitcoin/Monero</a:t>
            </a:r>
          </a:p>
        </p:txBody>
      </p: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C06DFEC4-F9FC-4EF9-35D4-0475C08C977D}"/>
              </a:ext>
            </a:extLst>
          </p:cNvPr>
          <p:cNvSpPr/>
          <p:nvPr/>
        </p:nvSpPr>
        <p:spPr>
          <a:xfrm>
            <a:off x="7332406" y="7960672"/>
            <a:ext cx="852762" cy="85276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1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4</a:t>
            </a:r>
            <a:endParaRPr lang="en-US" sz="64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2DC7B4EB-D25A-DAA2-7A08-74804344B415}"/>
              </a:ext>
            </a:extLst>
          </p:cNvPr>
          <p:cNvSpPr/>
          <p:nvPr/>
        </p:nvSpPr>
        <p:spPr>
          <a:xfrm>
            <a:off x="7319567" y="4109798"/>
            <a:ext cx="852762" cy="85276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1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2</a:t>
            </a:r>
            <a:endParaRPr lang="en-US" sz="64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B0F6B282-63B9-A365-64FF-428533F4DEDD}"/>
              </a:ext>
            </a:extLst>
          </p:cNvPr>
          <p:cNvSpPr txBox="1"/>
          <p:nvPr/>
        </p:nvSpPr>
        <p:spPr>
          <a:xfrm>
            <a:off x="8018743" y="5330988"/>
            <a:ext cx="5471863" cy="666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Trésorerie crypto : compte </a:t>
            </a: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522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('jetons’)</a:t>
            </a:r>
            <a:b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Fichier compta libre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bank-exit.org/compta</a:t>
            </a:r>
            <a:endParaRPr lang="en-US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588685F4-7421-DB49-795B-6915DE04AA30}"/>
              </a:ext>
            </a:extLst>
          </p:cNvPr>
          <p:cNvSpPr txBox="1"/>
          <p:nvPr/>
        </p:nvSpPr>
        <p:spPr>
          <a:xfrm>
            <a:off x="7414131" y="12354317"/>
            <a:ext cx="5392968" cy="698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Collectif citoyen bénévole et apartisan</a:t>
            </a:r>
          </a:p>
          <a:p>
            <a:pPr algn="ctr"/>
            <a:r>
              <a:rPr lang="fr-FR" sz="2000" b="1" dirty="0" err="1">
                <a:solidFill>
                  <a:prstClr val="black"/>
                </a:solidFill>
                <a:latin typeface="Calibri" panose="020F0502020204030204"/>
              </a:rPr>
              <a:t>SortieDeBanque</a:t>
            </a:r>
            <a:r>
              <a:rPr lang="fr-FR" sz="20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fr-FR" sz="2000" b="1">
                <a:solidFill>
                  <a:prstClr val="black"/>
                </a:solidFill>
                <a:latin typeface="Calibri" panose="020F0502020204030204"/>
              </a:rPr>
              <a:t>– 03/2025 – </a:t>
            </a:r>
            <a:r>
              <a:rPr lang="fr-FR" sz="2000">
                <a:solidFill>
                  <a:prstClr val="black"/>
                </a:solidFill>
                <a:latin typeface="Calibri" panose="020F0502020204030204"/>
              </a:rPr>
              <a:t>V4.8</a:t>
            </a:r>
            <a:endParaRPr lang="fr-FR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6FA8994B-5FAF-DABC-1C95-1D40C6581F0A}"/>
              </a:ext>
            </a:extLst>
          </p:cNvPr>
          <p:cNvSpPr txBox="1"/>
          <p:nvPr/>
        </p:nvSpPr>
        <p:spPr>
          <a:xfrm>
            <a:off x="8265997" y="10205790"/>
            <a:ext cx="3545685" cy="47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1"/>
              <a:t>Nos réseaux sociaux</a:t>
            </a:r>
            <a:endParaRPr lang="en-US" sz="240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97AC7E7-2F04-CA61-C8B9-7D2A5A15DD58}"/>
              </a:ext>
            </a:extLst>
          </p:cNvPr>
          <p:cNvCxnSpPr/>
          <p:nvPr/>
        </p:nvCxnSpPr>
        <p:spPr>
          <a:xfrm>
            <a:off x="13522484" y="1"/>
            <a:ext cx="0" cy="1371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Image 104">
            <a:extLst>
              <a:ext uri="{FF2B5EF4-FFF2-40B4-BE49-F238E27FC236}">
                <a16:creationId xmlns:a16="http://schemas.microsoft.com/office/drawing/2014/main" id="{0DA8AB3B-39AE-5D7D-7D6B-08CE13EB40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37151" y="2854467"/>
            <a:ext cx="1172398" cy="453832"/>
          </a:xfrm>
          <a:prstGeom prst="rect">
            <a:avLst/>
          </a:prstGeom>
        </p:spPr>
      </p:pic>
      <p:grpSp>
        <p:nvGrpSpPr>
          <p:cNvPr id="91" name="Groupe 90">
            <a:extLst>
              <a:ext uri="{FF2B5EF4-FFF2-40B4-BE49-F238E27FC236}">
                <a16:creationId xmlns:a16="http://schemas.microsoft.com/office/drawing/2014/main" id="{0A1ACAED-C72F-E934-855B-93E1AD7E1846}"/>
              </a:ext>
            </a:extLst>
          </p:cNvPr>
          <p:cNvGrpSpPr/>
          <p:nvPr/>
        </p:nvGrpSpPr>
        <p:grpSpPr>
          <a:xfrm>
            <a:off x="434803" y="11334918"/>
            <a:ext cx="1421279" cy="1223903"/>
            <a:chOff x="547339" y="10645842"/>
            <a:chExt cx="1421279" cy="1223903"/>
          </a:xfrm>
        </p:grpSpPr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49A4B8D6-EFBC-68DF-298B-2BA41C77C313}"/>
                </a:ext>
              </a:extLst>
            </p:cNvPr>
            <p:cNvSpPr txBox="1"/>
            <p:nvPr/>
          </p:nvSpPr>
          <p:spPr>
            <a:xfrm>
              <a:off x="547339" y="11520505"/>
              <a:ext cx="1421279" cy="349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/>
                <a:t>Atelier vidéo</a:t>
              </a:r>
              <a:endParaRPr lang="en-US" sz="1600" b="1" dirty="0"/>
            </a:p>
          </p:txBody>
        </p:sp>
        <p:pic>
          <p:nvPicPr>
            <p:cNvPr id="113" name="Image 112">
              <a:hlinkClick r:id="rId13"/>
              <a:extLst>
                <a:ext uri="{FF2B5EF4-FFF2-40B4-BE49-F238E27FC236}">
                  <a16:creationId xmlns:a16="http://schemas.microsoft.com/office/drawing/2014/main" id="{A6C69E9D-8F99-61EB-774B-9EA422BCE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41171" y="10645842"/>
              <a:ext cx="891752" cy="891754"/>
            </a:xfrm>
            <a:prstGeom prst="rect">
              <a:avLst/>
            </a:prstGeom>
          </p:spPr>
        </p:pic>
      </p:grpSp>
      <p:pic>
        <p:nvPicPr>
          <p:cNvPr id="115" name="Image 114">
            <a:hlinkClick r:id="rId15"/>
            <a:extLst>
              <a:ext uri="{FF2B5EF4-FFF2-40B4-BE49-F238E27FC236}">
                <a16:creationId xmlns:a16="http://schemas.microsoft.com/office/drawing/2014/main" id="{D08A64AC-DF80-1E2C-20EE-351E628C989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31852" y="10706266"/>
            <a:ext cx="1282419" cy="1282419"/>
          </a:xfrm>
          <a:prstGeom prst="rect">
            <a:avLst/>
          </a:prstGeom>
        </p:spPr>
      </p:pic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75183959-C713-3503-2E98-CDC2C4AE8D47}"/>
              </a:ext>
            </a:extLst>
          </p:cNvPr>
          <p:cNvGrpSpPr/>
          <p:nvPr/>
        </p:nvGrpSpPr>
        <p:grpSpPr>
          <a:xfrm flipH="1">
            <a:off x="13552827" y="4240721"/>
            <a:ext cx="1879614" cy="1605807"/>
            <a:chOff x="9106206" y="2549309"/>
            <a:chExt cx="1625331" cy="1448579"/>
          </a:xfrm>
        </p:grpSpPr>
        <p:pic>
          <p:nvPicPr>
            <p:cNvPr id="119" name="Picture 16">
              <a:extLst>
                <a:ext uri="{FF2B5EF4-FFF2-40B4-BE49-F238E27FC236}">
                  <a16:creationId xmlns:a16="http://schemas.microsoft.com/office/drawing/2014/main" id="{501A5BAC-E794-F60C-C0AD-B0BF66CBB8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7556" b="89778" l="9778" r="91111">
                          <a14:foregroundMark x1="85333" y1="41778" x2="21333" y2="7556"/>
                          <a14:foregroundMark x1="21333" y1="7556" x2="17333" y2="7556"/>
                          <a14:foregroundMark x1="21778" y1="38222" x2="83556" y2="32000"/>
                          <a14:foregroundMark x1="83556" y1="32000" x2="65333" y2="19556"/>
                          <a14:foregroundMark x1="78222" y1="39556" x2="32444" y2="23556"/>
                          <a14:foregroundMark x1="85778" y1="33333" x2="52889" y2="18667"/>
                          <a14:foregroundMark x1="91111" y1="37333" x2="78222" y2="12444"/>
                          <a14:foregroundMark x1="14222" y1="36889" x2="23556" y2="9333"/>
                          <a14:foregroundMark x1="21778" y1="34222" x2="32000" y2="8889"/>
                          <a14:foregroundMark x1="21778" y1="59556" x2="65333" y2="66222"/>
                          <a14:foregroundMark x1="79556" y1="66667" x2="31556" y2="70222"/>
                          <a14:foregroundMark x1="67556" y1="72000" x2="35111" y2="55556"/>
                          <a14:foregroundMark x1="50222" y1="20444" x2="53778" y2="13778"/>
                          <a14:foregroundMark x1="78667" y1="68444" x2="56000" y2="59111"/>
                          <a14:foregroundMark x1="75111" y1="57333" x2="45333" y2="56444"/>
                          <a14:foregroundMark x1="81778" y1="59556" x2="15111" y2="59556"/>
                          <a14:foregroundMark x1="15556" y1="88000" x2="85333" y2="87556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528"/>
            <a:stretch/>
          </p:blipFill>
          <p:spPr bwMode="auto">
            <a:xfrm>
              <a:off x="9974945" y="2549309"/>
              <a:ext cx="756592" cy="1029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18" descr="Brunette, caissier, vendeur. Beau, client, brunette, assister à ...">
              <a:extLst>
                <a:ext uri="{FF2B5EF4-FFF2-40B4-BE49-F238E27FC236}">
                  <a16:creationId xmlns:a16="http://schemas.microsoft.com/office/drawing/2014/main" id="{2DA95EEE-D9F0-DED2-FECD-BF27789F6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93" b="92871" l="1411" r="96976">
                          <a14:foregroundMark x1="74798" y1="90559" x2="5242" y2="82852"/>
                          <a14:foregroundMark x1="96976" y1="85164" x2="10282" y2="86320"/>
                          <a14:foregroundMark x1="10282" y1="86320" x2="10282" y2="86320"/>
                          <a14:foregroundMark x1="94556" y1="86898" x2="18952" y2="92871"/>
                          <a14:foregroundMark x1="18952" y1="92871" x2="18952" y2="92871"/>
                          <a14:foregroundMark x1="62298" y1="13487" x2="61694" y2="385"/>
                          <a14:foregroundMark x1="69153" y1="26397" x2="61089" y2="5010"/>
                          <a14:foregroundMark x1="84073" y1="83430" x2="18952" y2="79191"/>
                          <a14:foregroundMark x1="85887" y1="76301" x2="17540" y2="75723"/>
                          <a14:foregroundMark x1="23185" y1="78035" x2="2823" y2="76879"/>
                          <a14:foregroundMark x1="20766" y1="85164" x2="1411" y2="803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6206" y="2707484"/>
              <a:ext cx="1233217" cy="1290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" name="Image 121">
            <a:extLst>
              <a:ext uri="{FF2B5EF4-FFF2-40B4-BE49-F238E27FC236}">
                <a16:creationId xmlns:a16="http://schemas.microsoft.com/office/drawing/2014/main" id="{7596E542-404F-ED6D-D90E-564A39561FE8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EF2F2"/>
              </a:clrFrom>
              <a:clrTo>
                <a:srgbClr val="FEF2F2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4348" b="98137" l="3604" r="91892">
                        <a14:foregroundMark x1="57658" y1="78882" x2="49550" y2="63354"/>
                        <a14:foregroundMark x1="46847" y1="75776" x2="28829" y2="56522"/>
                        <a14:foregroundMark x1="43243" y1="83230" x2="51351" y2="88820"/>
                        <a14:foregroundMark x1="54054" y1="86957" x2="47748" y2="98137"/>
                        <a14:foregroundMark x1="88288" y1="47205" x2="90090" y2="36025"/>
                        <a14:foregroundMark x1="89189" y1="27329" x2="81081" y2="16149"/>
                        <a14:foregroundMark x1="67568" y1="11180" x2="41441" y2="8075"/>
                        <a14:foregroundMark x1="58559" y1="5590" x2="38739" y2="4348"/>
                        <a14:foregroundMark x1="10811" y1="27329" x2="3604" y2="39130"/>
                        <a14:foregroundMark x1="91892" y1="29814" x2="91892" y2="40994"/>
                        <a14:backgroundMark x1="44144" y1="36025" x2="44144" y2="360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75553" y="6243306"/>
            <a:ext cx="452798" cy="656761"/>
          </a:xfrm>
          <a:prstGeom prst="rect">
            <a:avLst/>
          </a:prstGeom>
        </p:spPr>
      </p:pic>
      <p:pic>
        <p:nvPicPr>
          <p:cNvPr id="131" name="Image 130">
            <a:extLst>
              <a:ext uri="{FF2B5EF4-FFF2-40B4-BE49-F238E27FC236}">
                <a16:creationId xmlns:a16="http://schemas.microsoft.com/office/drawing/2014/main" id="{1251A982-BAFE-1E45-EA67-9FAA5C3D76F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831297" y="2101026"/>
            <a:ext cx="790575" cy="762000"/>
          </a:xfrm>
          <a:prstGeom prst="rect">
            <a:avLst/>
          </a:prstGeom>
        </p:spPr>
      </p:pic>
      <p:pic>
        <p:nvPicPr>
          <p:cNvPr id="129" name="Image 128">
            <a:extLst>
              <a:ext uri="{FF2B5EF4-FFF2-40B4-BE49-F238E27FC236}">
                <a16:creationId xmlns:a16="http://schemas.microsoft.com/office/drawing/2014/main" id="{A0DE374A-2B0A-AD1C-97D9-DDC2C5DB9F0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48581"/>
          <a:stretch/>
        </p:blipFill>
        <p:spPr>
          <a:xfrm>
            <a:off x="12439774" y="1712325"/>
            <a:ext cx="617849" cy="112719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180EE2C-5248-AD90-32A3-491F8ADD4AB2}"/>
              </a:ext>
            </a:extLst>
          </p:cNvPr>
          <p:cNvSpPr txBox="1"/>
          <p:nvPr/>
        </p:nvSpPr>
        <p:spPr>
          <a:xfrm>
            <a:off x="1661668" y="11083548"/>
            <a:ext cx="4053278" cy="634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46464A"/>
                </a:solidFill>
                <a:latin typeface="Inter"/>
              </a:rPr>
              <a:t>• </a:t>
            </a:r>
            <a:r>
              <a:rPr lang="en-US"/>
              <a:t>Logiciel </a:t>
            </a:r>
            <a:r>
              <a:rPr lang="en-US" dirty="0" err="1"/>
              <a:t>officiel</a:t>
            </a:r>
            <a:r>
              <a:rPr lang="en-US" dirty="0"/>
              <a:t> </a:t>
            </a:r>
            <a:r>
              <a:rPr lang="en-US" b="1" dirty="0"/>
              <a:t>Monero GUI</a:t>
            </a:r>
            <a:r>
              <a:rPr lang="en-US" dirty="0"/>
              <a:t> </a:t>
            </a:r>
            <a:br>
              <a:rPr lang="en-US"/>
            </a:br>
            <a:r>
              <a:rPr lang="en-US" sz="1400"/>
              <a:t>     </a:t>
            </a:r>
            <a:r>
              <a:rPr lang="en-US" sz="1600">
                <a:hlinkClick r:id="rId25"/>
              </a:rPr>
              <a:t>getmonero</a:t>
            </a:r>
            <a:r>
              <a:rPr lang="en-US" sz="1600" dirty="0">
                <a:hlinkClick r:id="rId25"/>
              </a:rPr>
              <a:t>.org/downloads</a:t>
            </a:r>
            <a:endParaRPr lang="en-US" sz="1400" dirty="0"/>
          </a:p>
        </p:txBody>
      </p:sp>
      <p:pic>
        <p:nvPicPr>
          <p:cNvPr id="18" name="Picture 2" descr="Logo, logos, monero icon - Free download on Iconfinder">
            <a:extLst>
              <a:ext uri="{FF2B5EF4-FFF2-40B4-BE49-F238E27FC236}">
                <a16:creationId xmlns:a16="http://schemas.microsoft.com/office/drawing/2014/main" id="{59E735E1-1B79-3C84-7503-C3609A53D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121" y="11049792"/>
            <a:ext cx="411338" cy="39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37F1FC47-ECFF-BCBE-A8BA-D5A281460F23}"/>
              </a:ext>
            </a:extLst>
          </p:cNvPr>
          <p:cNvSpPr txBox="1"/>
          <p:nvPr/>
        </p:nvSpPr>
        <p:spPr>
          <a:xfrm>
            <a:off x="526023" y="9860313"/>
            <a:ext cx="1726551" cy="60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accent2"/>
                </a:solidFill>
              </a:rPr>
              <a:t>Avancé :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912EEC67-3202-8A7C-5958-3336E9F657E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951" y="10477691"/>
            <a:ext cx="520649" cy="70795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59D56AB-3238-E72E-D8A7-FCBD5128D34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73" y="12755903"/>
            <a:ext cx="338560" cy="338559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54A4AC2F-203E-843E-C8CE-502A079B9881}"/>
              </a:ext>
            </a:extLst>
          </p:cNvPr>
          <p:cNvGrpSpPr/>
          <p:nvPr/>
        </p:nvGrpSpPr>
        <p:grpSpPr>
          <a:xfrm>
            <a:off x="5134509" y="12337526"/>
            <a:ext cx="404479" cy="390412"/>
            <a:chOff x="7757577" y="1262252"/>
            <a:chExt cx="1090015" cy="1090015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3CE1940-2098-557F-6E8E-DE0D6960EF28}"/>
                </a:ext>
              </a:extLst>
            </p:cNvPr>
            <p:cNvSpPr/>
            <p:nvPr/>
          </p:nvSpPr>
          <p:spPr>
            <a:xfrm>
              <a:off x="7840611" y="1347511"/>
              <a:ext cx="923948" cy="936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13317B48-C676-13B9-C7A0-6DE5EA871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577" y="126225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ZoneTexte 59">
            <a:extLst>
              <a:ext uri="{FF2B5EF4-FFF2-40B4-BE49-F238E27FC236}">
                <a16:creationId xmlns:a16="http://schemas.microsoft.com/office/drawing/2014/main" id="{C6FCDD4C-FC56-85E3-B77D-2BEADC561184}"/>
              </a:ext>
            </a:extLst>
          </p:cNvPr>
          <p:cNvSpPr txBox="1"/>
          <p:nvPr/>
        </p:nvSpPr>
        <p:spPr>
          <a:xfrm>
            <a:off x="2231410" y="11760832"/>
            <a:ext cx="2337839" cy="34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/>
              <a:t>Pour votre site en ligne :</a:t>
            </a:r>
            <a:endParaRPr lang="en-US" sz="1600" b="1" u="sng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5EFC8093-D10D-FCD5-6555-FD735AF2177A}"/>
              </a:ext>
            </a:extLst>
          </p:cNvPr>
          <p:cNvSpPr txBox="1"/>
          <p:nvPr/>
        </p:nvSpPr>
        <p:spPr>
          <a:xfrm>
            <a:off x="1698760" y="12363715"/>
            <a:ext cx="3543993" cy="920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46464A"/>
                </a:solidFill>
                <a:latin typeface="Inter"/>
              </a:rPr>
              <a:t>• </a:t>
            </a:r>
            <a:r>
              <a:rPr lang="en-US" sz="1600" b="1"/>
              <a:t>BTCPayServer</a:t>
            </a:r>
            <a:r>
              <a:rPr lang="en-US" b="1"/>
              <a:t> </a:t>
            </a:r>
            <a:r>
              <a:rPr lang="en-US" dirty="0"/>
              <a:t>avec </a:t>
            </a:r>
            <a:r>
              <a:rPr lang="en-US" dirty="0" err="1"/>
              <a:t>ordinateur</a:t>
            </a:r>
            <a:br>
              <a:rPr lang="en-US" dirty="0"/>
            </a:br>
            <a:r>
              <a:rPr lang="en-US" dirty="0" err="1"/>
              <a:t>dédié</a:t>
            </a:r>
            <a:r>
              <a:rPr lang="en-US" dirty="0"/>
              <a:t> (node), 100% souverain </a:t>
            </a:r>
            <a:r>
              <a:rPr lang="en-US" sz="1600" dirty="0">
                <a:hlinkClick r:id="rId31"/>
              </a:rPr>
              <a:t>BTCpayserver.org/ </a:t>
            </a:r>
            <a:r>
              <a:rPr lang="en-US" sz="1600"/>
              <a:t>sur Linux</a:t>
            </a:r>
            <a:endParaRPr lang="en-US" sz="1600" dirty="0"/>
          </a:p>
        </p:txBody>
      </p: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713DD3AA-46D7-7230-48F1-4B582EB54841}"/>
              </a:ext>
            </a:extLst>
          </p:cNvPr>
          <p:cNvGrpSpPr/>
          <p:nvPr/>
        </p:nvGrpSpPr>
        <p:grpSpPr>
          <a:xfrm>
            <a:off x="5120005" y="10087053"/>
            <a:ext cx="513432" cy="715658"/>
            <a:chOff x="4465875" y="627849"/>
            <a:chExt cx="747817" cy="1042361"/>
          </a:xfrm>
        </p:grpSpPr>
        <p:pic>
          <p:nvPicPr>
            <p:cNvPr id="96" name="Picture 2">
              <a:extLst>
                <a:ext uri="{FF2B5EF4-FFF2-40B4-BE49-F238E27FC236}">
                  <a16:creationId xmlns:a16="http://schemas.microsoft.com/office/drawing/2014/main" id="{344A2CA6-A2ED-C96B-514B-B0F9E34CA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462" y="1386603"/>
              <a:ext cx="271230" cy="27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CAE8899D-34DD-01DA-8A91-028217F82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324" y="1162947"/>
              <a:ext cx="507263" cy="507263"/>
            </a:xfrm>
            <a:prstGeom prst="rect">
              <a:avLst/>
            </a:prstGeom>
          </p:spPr>
        </p:pic>
        <p:pic>
          <p:nvPicPr>
            <p:cNvPr id="95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5A3D44CF-0A74-8DD5-D352-86CE975472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5875" y="627849"/>
              <a:ext cx="593641" cy="572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6" name="ZoneTexte 115">
            <a:extLst>
              <a:ext uri="{FF2B5EF4-FFF2-40B4-BE49-F238E27FC236}">
                <a16:creationId xmlns:a16="http://schemas.microsoft.com/office/drawing/2014/main" id="{C7DEFC40-1741-5896-785B-98C3906A9A2D}"/>
              </a:ext>
            </a:extLst>
          </p:cNvPr>
          <p:cNvSpPr txBox="1"/>
          <p:nvPr/>
        </p:nvSpPr>
        <p:spPr>
          <a:xfrm>
            <a:off x="1635369" y="10450199"/>
            <a:ext cx="3562111" cy="666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solidFill>
                  <a:srgbClr val="46464A"/>
                </a:solidFill>
                <a:latin typeface="Inter"/>
              </a:rPr>
              <a:t>•  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alibri" panose="020F0502020204030204"/>
                <a:hlinkClick r:id="rId3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Bitrequest.io 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alibri" panose="020F0502020204030204"/>
              </a:rPr>
              <a:t>: </a:t>
            </a:r>
            <a:r>
              <a:rPr lang="fr-FR">
                <a:solidFill>
                  <a:schemeClr val="tx1">
                    <a:lumMod val="85000"/>
                    <a:lumOff val="15000"/>
                  </a:schemeClr>
                </a:solidFill>
              </a:rPr>
              <a:t>pour vos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salariés, avec 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relevés </a:t>
            </a:r>
            <a:r>
              <a:rPr lang="fr-FR" b="1">
                <a:solidFill>
                  <a:schemeClr val="tx1">
                    <a:lumMod val="85000"/>
                    <a:lumOff val="15000"/>
                  </a:schemeClr>
                </a:solidFill>
              </a:rPr>
              <a:t>comptables </a:t>
            </a:r>
            <a:r>
              <a:rPr lang="fr-FR">
                <a:solidFill>
                  <a:schemeClr val="tx1">
                    <a:lumMod val="85000"/>
                    <a:lumOff val="15000"/>
                  </a:schemeClr>
                </a:solidFill>
              </a:rPr>
              <a:t>faciles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182693F0-6CF7-2D1C-C5FE-ACF393BA8C95}"/>
              </a:ext>
            </a:extLst>
          </p:cNvPr>
          <p:cNvSpPr txBox="1"/>
          <p:nvPr/>
        </p:nvSpPr>
        <p:spPr>
          <a:xfrm>
            <a:off x="9157137" y="11967950"/>
            <a:ext cx="1816367" cy="301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@SortieDeBanque</a:t>
            </a:r>
            <a:endParaRPr lang="en-US" sz="13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504EE2A-C8B4-B91C-0562-DC08E05273A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10000" b="92500" l="3906" r="95547">
                        <a14:foregroundMark x1="79219" y1="22969" x2="43203" y2="30781"/>
                        <a14:foregroundMark x1="71016" y1="22266" x2="26094" y2="27969"/>
                        <a14:foregroundMark x1="56641" y1="18594" x2="27813" y2="31641"/>
                        <a14:foregroundMark x1="51484" y1="16641" x2="21250" y2="34453"/>
                        <a14:foregroundMark x1="21250" y1="34453" x2="21250" y2="35547"/>
                        <a14:foregroundMark x1="35625" y1="12734" x2="12812" y2="44688"/>
                        <a14:foregroundMark x1="41875" y1="13359" x2="29063" y2="36172"/>
                        <a14:foregroundMark x1="51641" y1="11250" x2="82891" y2="45547"/>
                        <a14:foregroundMark x1="63359" y1="22500" x2="88359" y2="40078"/>
                        <a14:foregroundMark x1="88359" y1="40078" x2="88594" y2="40938"/>
                        <a14:foregroundMark x1="81875" y1="28359" x2="88125" y2="43594"/>
                        <a14:foregroundMark x1="87734" y1="36875" x2="78594" y2="27266"/>
                        <a14:foregroundMark x1="83984" y1="29453" x2="78828" y2="20313"/>
                        <a14:foregroundMark x1="78828" y1="20156" x2="57500" y2="10391"/>
                        <a14:foregroundMark x1="57500" y1="10391" x2="57344" y2="10391"/>
                        <a14:foregroundMark x1="55781" y1="10391" x2="34063" y2="12969"/>
                        <a14:foregroundMark x1="33906" y1="13359" x2="16563" y2="32031"/>
                        <a14:foregroundMark x1="16563" y1="32031" x2="14766" y2="35547"/>
                        <a14:foregroundMark x1="18906" y1="26406" x2="11484" y2="43125"/>
                        <a14:foregroundMark x1="31719" y1="15547" x2="11328" y2="38594"/>
                        <a14:foregroundMark x1="29766" y1="16641" x2="12812" y2="32734"/>
                        <a14:foregroundMark x1="27344" y1="15781" x2="16484" y2="30078"/>
                        <a14:foregroundMark x1="4609" y1="49219" x2="5000" y2="61563"/>
                        <a14:foregroundMark x1="93359" y1="49453" x2="93750" y2="63516"/>
                        <a14:foregroundMark x1="92266" y1="58359" x2="36484" y2="60938"/>
                        <a14:foregroundMark x1="71875" y1="54219" x2="22813" y2="57031"/>
                        <a14:foregroundMark x1="9141" y1="54844" x2="47109" y2="57656"/>
                        <a14:foregroundMark x1="10859" y1="48594" x2="68359" y2="60313"/>
                        <a14:foregroundMark x1="83359" y1="45547" x2="39531" y2="69375"/>
                        <a14:foregroundMark x1="88750" y1="50938" x2="83984" y2="67422"/>
                        <a14:foregroundMark x1="89844" y1="53125" x2="77813" y2="78750"/>
                        <a14:foregroundMark x1="77813" y1="78750" x2="71016" y2="83906"/>
                        <a14:foregroundMark x1="65547" y1="79375" x2="45781" y2="88281"/>
                        <a14:foregroundMark x1="65781" y1="75938" x2="36875" y2="83281"/>
                        <a14:foregroundMark x1="36875" y1="83281" x2="24297" y2="78750"/>
                        <a14:foregroundMark x1="13906" y1="70078" x2="38438" y2="86563"/>
                        <a14:foregroundMark x1="12188" y1="67891" x2="34063" y2="86172"/>
                        <a14:foregroundMark x1="34063" y1="86172" x2="44922" y2="87813"/>
                        <a14:foregroundMark x1="72266" y1="85703" x2="61641" y2="88906"/>
                        <a14:foregroundMark x1="65156" y1="89766" x2="40078" y2="91563"/>
                        <a14:foregroundMark x1="40078" y1="91563" x2="36719" y2="90859"/>
                        <a14:foregroundMark x1="95547" y1="65469" x2="83984" y2="73750"/>
                        <a14:foregroundMark x1="86641" y1="39453" x2="44531" y2="40313"/>
                        <a14:foregroundMark x1="66172" y1="35313" x2="21094" y2="48750"/>
                        <a14:foregroundMark x1="57500" y1="31172" x2="10625" y2="51406"/>
                        <a14:foregroundMark x1="65156" y1="32266" x2="26953" y2="47656"/>
                        <a14:foregroundMark x1="83125" y1="55703" x2="23438" y2="55937"/>
                        <a14:foregroundMark x1="89219" y1="55937" x2="37344" y2="50078"/>
                        <a14:foregroundMark x1="70078" y1="52031" x2="11484" y2="56875"/>
                        <a14:foregroundMark x1="11484" y1="56875" x2="5469" y2="58984"/>
                        <a14:foregroundMark x1="9531" y1="52891" x2="21094" y2="75234"/>
                        <a14:foregroundMark x1="20000" y1="59609" x2="71016" y2="88906"/>
                        <a14:foregroundMark x1="42578" y1="73750" x2="83125" y2="76328"/>
                        <a14:foregroundMark x1="83594" y1="68750" x2="29297" y2="81094"/>
                        <a14:foregroundMark x1="24141" y1="74375" x2="51953" y2="75938"/>
                        <a14:foregroundMark x1="51953" y1="75938" x2="80078" y2="73750"/>
                        <a14:foregroundMark x1="88594" y1="67031" x2="73125" y2="80703"/>
                        <a14:foregroundMark x1="82891" y1="67891" x2="44688" y2="92578"/>
                        <a14:foregroundMark x1="73828" y1="80234" x2="53594" y2="89375"/>
                        <a14:foregroundMark x1="69219" y1="73281" x2="36719" y2="74609"/>
                        <a14:foregroundMark x1="74922" y1="69609" x2="23672" y2="71797"/>
                        <a14:foregroundMark x1="75078" y1="70938" x2="43203" y2="69844"/>
                        <a14:foregroundMark x1="13281" y1="57031" x2="46484" y2="32500"/>
                        <a14:foregroundMark x1="10625" y1="58750" x2="44688" y2="31875"/>
                        <a14:foregroundMark x1="13047" y1="60703" x2="46016" y2="35781"/>
                        <a14:foregroundMark x1="7422" y1="60469" x2="52344" y2="46641"/>
                        <a14:foregroundMark x1="13047" y1="62656" x2="64453" y2="70234"/>
                        <a14:foregroundMark x1="71172" y1="49844" x2="83828" y2="62031"/>
                        <a14:foregroundMark x1="80938" y1="48125" x2="92266" y2="67891"/>
                        <a14:foregroundMark x1="92031" y1="58516" x2="47109" y2="69844"/>
                        <a14:foregroundMark x1="75547" y1="48750" x2="85547" y2="67031"/>
                        <a14:foregroundMark x1="83594" y1="43359" x2="52500" y2="28828"/>
                        <a14:foregroundMark x1="68125" y1="30078" x2="34766" y2="36172"/>
                        <a14:foregroundMark x1="52109" y1="23359" x2="23672" y2="40078"/>
                        <a14:foregroundMark x1="23672" y1="40078" x2="23672" y2="40313"/>
                        <a14:foregroundMark x1="39297" y1="31172" x2="17578" y2="41641"/>
                        <a14:foregroundMark x1="17578" y1="41641" x2="17578" y2="41641"/>
                        <a14:foregroundMark x1="16719" y1="38984" x2="43906" y2="16797"/>
                        <a14:foregroundMark x1="43906" y1="16797" x2="50547" y2="16250"/>
                        <a14:foregroundMark x1="33906" y1="20313" x2="63047" y2="19453"/>
                        <a14:foregroundMark x1="63047" y1="19453" x2="72266" y2="22266"/>
                        <a14:foregroundMark x1="72266" y1="21172" x2="52344" y2="16016"/>
                        <a14:foregroundMark x1="50547" y1="12109" x2="39922" y2="11875"/>
                        <a14:foregroundMark x1="38672" y1="11406" x2="54453" y2="11016"/>
                        <a14:foregroundMark x1="54688" y1="11016" x2="46250" y2="10156"/>
                        <a14:foregroundMark x1="70313" y1="17266" x2="81641" y2="28828"/>
                        <a14:foregroundMark x1="82734" y1="28125" x2="88594" y2="43125"/>
                        <a14:foregroundMark x1="80313" y1="24219" x2="71875" y2="18359"/>
                        <a14:foregroundMark x1="64063" y1="15156" x2="42109" y2="11094"/>
                        <a14:foregroundMark x1="42109" y1="11094" x2="41016" y2="11250"/>
                        <a14:foregroundMark x1="15859" y1="74844" x2="33672" y2="85859"/>
                        <a14:foregroundMark x1="28047" y1="85703" x2="40781" y2="91094"/>
                        <a14:foregroundMark x1="42734" y1="90625" x2="22813" y2="82266"/>
                        <a14:foregroundMark x1="22813" y1="82266" x2="21719" y2="80703"/>
                        <a14:foregroundMark x1="81875" y1="76563" x2="67734" y2="85000"/>
                        <a14:foregroundMark x1="77734" y1="80469" x2="70547" y2="87422"/>
                        <a14:foregroundMark x1="53594" y1="81563" x2="37813" y2="81953"/>
                        <a14:foregroundMark x1="34766" y1="35547" x2="10859" y2="44453"/>
                        <a14:foregroundMark x1="29297" y1="33125" x2="14531" y2="38984"/>
                        <a14:foregroundMark x1="19141" y1="34219" x2="18438" y2="34688"/>
                        <a14:foregroundMark x1="24297" y1="43125" x2="14766" y2="70469"/>
                        <a14:foregroundMark x1="3906" y1="50703" x2="3906" y2="61563"/>
                        <a14:foregroundMark x1="22813" y1="65078" x2="37344" y2="67656"/>
                        <a14:foregroundMark x1="23203" y1="67891" x2="54922" y2="71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041" y="1179034"/>
            <a:ext cx="1385976" cy="1385974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1C11DBD3-C266-8720-A848-302F5CAAC496}"/>
              </a:ext>
            </a:extLst>
          </p:cNvPr>
          <p:cNvSpPr txBox="1"/>
          <p:nvPr/>
        </p:nvSpPr>
        <p:spPr>
          <a:xfrm>
            <a:off x="15118827" y="478778"/>
            <a:ext cx="3419577" cy="231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>
                <a:solidFill>
                  <a:schemeClr val="bg1"/>
                </a:solidFill>
              </a:rPr>
              <a:t>Collectif</a:t>
            </a:r>
          </a:p>
          <a:p>
            <a:pPr algn="ctr"/>
            <a:r>
              <a:rPr lang="fr-FR" sz="5601" b="1">
                <a:solidFill>
                  <a:schemeClr val="bg1"/>
                </a:solidFill>
              </a:rPr>
              <a:t>Sortie de Banque</a:t>
            </a:r>
            <a:endParaRPr lang="en-US" sz="5601" dirty="0"/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442EC7CA-7585-C8A0-19D4-BA462BFA6FEE}"/>
              </a:ext>
            </a:extLst>
          </p:cNvPr>
          <p:cNvSpPr txBox="1"/>
          <p:nvPr/>
        </p:nvSpPr>
        <p:spPr>
          <a:xfrm>
            <a:off x="4584461" y="10689397"/>
            <a:ext cx="681905" cy="412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4"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✔️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4D82E75-1EEF-C8E8-6E90-1173573C4B68}"/>
              </a:ext>
            </a:extLst>
          </p:cNvPr>
          <p:cNvGrpSpPr/>
          <p:nvPr/>
        </p:nvGrpSpPr>
        <p:grpSpPr>
          <a:xfrm>
            <a:off x="7188183" y="9394042"/>
            <a:ext cx="5989284" cy="664997"/>
            <a:chOff x="6208108" y="9335044"/>
            <a:chExt cx="5989284" cy="664997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4156FE11-561C-39DF-15B7-C97BE030C709}"/>
                </a:ext>
              </a:extLst>
            </p:cNvPr>
            <p:cNvSpPr/>
            <p:nvPr/>
          </p:nvSpPr>
          <p:spPr>
            <a:xfrm>
              <a:off x="6208108" y="9335044"/>
              <a:ext cx="5749150" cy="664997"/>
            </a:xfrm>
            <a:prstGeom prst="roundRect">
              <a:avLst>
                <a:gd name="adj" fmla="val 24649"/>
              </a:avLst>
            </a:prstGeom>
            <a:solidFill>
              <a:srgbClr val="EEF8E8">
                <a:alpha val="80392"/>
              </a:srgb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7B5BEF4C-59AA-694A-A45E-8A3B35EEFC4F}"/>
                </a:ext>
              </a:extLst>
            </p:cNvPr>
            <p:cNvSpPr txBox="1"/>
            <p:nvPr/>
          </p:nvSpPr>
          <p:spPr>
            <a:xfrm>
              <a:off x="6328890" y="9460452"/>
              <a:ext cx="5868502" cy="4444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100" b="1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Contact </a:t>
              </a:r>
              <a:r>
                <a:rPr lang="en-US" b="1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b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sortiedebanque@tutamail.com</a:t>
              </a:r>
              <a:endParaRPr lang="en-US" sz="2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4E3F3CFC-9CED-4511-5A34-A8E17971DE7A}"/>
              </a:ext>
            </a:extLst>
          </p:cNvPr>
          <p:cNvSpPr txBox="1"/>
          <p:nvPr/>
        </p:nvSpPr>
        <p:spPr>
          <a:xfrm>
            <a:off x="1698735" y="12075925"/>
            <a:ext cx="3265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rgbClr val="46464A"/>
                </a:solidFill>
                <a:latin typeface="Inter"/>
              </a:rPr>
              <a:t>• </a:t>
            </a:r>
            <a:r>
              <a:rPr lang="fr-FR" sz="1600" b="1"/>
              <a:t>Extension</a:t>
            </a:r>
            <a:r>
              <a:rPr lang="fr-FR" sz="1600"/>
              <a:t> Wordpress/Shopify.., ou </a:t>
            </a:r>
            <a:endParaRPr lang="en-US" sz="1600" dirty="0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9C538BAA-411F-FDEC-CE7E-7A809762DFD9}"/>
              </a:ext>
            </a:extLst>
          </p:cNvPr>
          <p:cNvGrpSpPr/>
          <p:nvPr/>
        </p:nvGrpSpPr>
        <p:grpSpPr>
          <a:xfrm>
            <a:off x="285735" y="187193"/>
            <a:ext cx="5808608" cy="6429134"/>
            <a:chOff x="12345581" y="7246314"/>
            <a:chExt cx="5808607" cy="6448502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FED00786-DB73-4CC7-CE6D-5918013EFB20}"/>
                </a:ext>
              </a:extLst>
            </p:cNvPr>
            <p:cNvSpPr/>
            <p:nvPr/>
          </p:nvSpPr>
          <p:spPr>
            <a:xfrm>
              <a:off x="12361130" y="7246314"/>
              <a:ext cx="5765616" cy="6448502"/>
            </a:xfrm>
            <a:prstGeom prst="roundRect">
              <a:avLst>
                <a:gd name="adj" fmla="val 4689"/>
              </a:avLst>
            </a:prstGeom>
            <a:solidFill>
              <a:srgbClr val="EEF8E8">
                <a:alpha val="80392"/>
              </a:srgb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FC2E36E9-5463-2448-8883-84C268F60483}"/>
                </a:ext>
              </a:extLst>
            </p:cNvPr>
            <p:cNvSpPr txBox="1"/>
            <p:nvPr/>
          </p:nvSpPr>
          <p:spPr>
            <a:xfrm>
              <a:off x="12345581" y="7350062"/>
              <a:ext cx="3832518" cy="540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400" b="1" dirty="0">
                  <a:solidFill>
                    <a:schemeClr val="accent2"/>
                  </a:solidFill>
                </a:rPr>
                <a:t>Comment accepter </a:t>
              </a:r>
              <a:endParaRPr lang="en-US" sz="3400" b="1" dirty="0">
                <a:solidFill>
                  <a:schemeClr val="bg1"/>
                </a:solidFill>
              </a:endParaRPr>
            </a:p>
          </p:txBody>
        </p:sp>
        <p:pic>
          <p:nvPicPr>
            <p:cNvPr id="61" name="Graphique 60">
              <a:extLst>
                <a:ext uri="{FF2B5EF4-FFF2-40B4-BE49-F238E27FC236}">
                  <a16:creationId xmlns:a16="http://schemas.microsoft.com/office/drawing/2014/main" id="{0D457C40-0D70-52B3-F723-829A6DA14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6209225" y="7386026"/>
              <a:ext cx="1604340" cy="426686"/>
            </a:xfrm>
            <a:prstGeom prst="rect">
              <a:avLst/>
            </a:prstGeom>
          </p:spPr>
        </p:pic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9B839945-3BEE-6388-AF36-C41F13E60255}"/>
                </a:ext>
              </a:extLst>
            </p:cNvPr>
            <p:cNvSpPr txBox="1"/>
            <p:nvPr/>
          </p:nvSpPr>
          <p:spPr>
            <a:xfrm>
              <a:off x="12926696" y="11993298"/>
              <a:ext cx="3451321" cy="351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i="1" dirty="0">
                  <a:solidFill>
                    <a:prstClr val="black"/>
                  </a:solidFill>
                  <a:latin typeface="Calibri" panose="020F0502020204030204"/>
                </a:rPr>
                <a:t>Et cachez-les bien </a:t>
              </a:r>
              <a:r>
                <a:rPr lang="fr-FR" sz="1900" dirty="0">
                  <a:solidFill>
                    <a:prstClr val="black"/>
                  </a:solidFill>
                  <a:latin typeface="Calibri" panose="020F0502020204030204"/>
                </a:rPr>
                <a:t>😉</a:t>
              </a:r>
            </a:p>
          </p:txBody>
        </p:sp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05BCC808-D339-D3E4-77EC-77AD4C5BB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13496089" y="8555823"/>
              <a:ext cx="956939" cy="948830"/>
            </a:xfrm>
            <a:prstGeom prst="rect">
              <a:avLst/>
            </a:prstGeom>
          </p:spPr>
        </p:pic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51C07CE3-88F6-1B8B-FDAF-9FF6A02F88B4}"/>
                </a:ext>
              </a:extLst>
            </p:cNvPr>
            <p:cNvSpPr txBox="1"/>
            <p:nvPr/>
          </p:nvSpPr>
          <p:spPr>
            <a:xfrm>
              <a:off x="14183616" y="8716269"/>
              <a:ext cx="3051276" cy="459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u="sng" dirty="0">
                  <a:solidFill>
                    <a:schemeClr val="accent5">
                      <a:lumMod val="50000"/>
                    </a:schemeClr>
                  </a:solidFill>
                </a:rPr>
                <a:t>CakeWallet.com</a:t>
              </a:r>
              <a:endParaRPr lang="en-US" sz="2800" b="1" u="sng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53268EEB-AF60-D6DD-052B-B9B07815F240}"/>
                </a:ext>
              </a:extLst>
            </p:cNvPr>
            <p:cNvSpPr txBox="1"/>
            <p:nvPr/>
          </p:nvSpPr>
          <p:spPr>
            <a:xfrm>
              <a:off x="12581163" y="8026990"/>
              <a:ext cx="4000862" cy="405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1" b="1" dirty="0"/>
                <a:t>1</a:t>
              </a:r>
              <a:r>
                <a:rPr lang="fr-FR" sz="2200" b="1" dirty="0"/>
                <a:t>. Téléchargez l'app </a:t>
              </a:r>
              <a:endParaRPr lang="en-US" sz="2200" b="1" dirty="0"/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533FFF20-AEB7-B9EB-B80B-281E5D2F7FBF}"/>
                </a:ext>
              </a:extLst>
            </p:cNvPr>
            <p:cNvSpPr txBox="1"/>
            <p:nvPr/>
          </p:nvSpPr>
          <p:spPr>
            <a:xfrm>
              <a:off x="14068976" y="10109073"/>
              <a:ext cx="3694420" cy="86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sym typeface="Wingdings" panose="05000000000000000000" pitchFamily="2" charset="2"/>
                </a:rPr>
                <a:t></a:t>
              </a:r>
              <a:r>
                <a:rPr lang="fr-FR" sz="2000" b="1" dirty="0"/>
                <a:t> Tuto vidéo </a:t>
              </a:r>
              <a:r>
                <a:rPr lang="fr-FR" sz="2000" b="1"/>
                <a:t>en 15 </a:t>
              </a:r>
              <a:r>
                <a:rPr lang="fr-FR" sz="2000" b="1" dirty="0"/>
                <a:t>min !</a:t>
              </a:r>
              <a:br>
                <a:rPr lang="fr-FR" sz="2000" b="1" dirty="0"/>
              </a:br>
              <a:r>
                <a:rPr lang="fr-FR" sz="2000" dirty="0"/>
                <a:t>En choisissant Monero, "</a:t>
              </a:r>
              <a:r>
                <a:rPr lang="fr-FR" sz="2000" dirty="0">
                  <a:solidFill>
                    <a:schemeClr val="accent6">
                      <a:lumMod val="50000"/>
                    </a:schemeClr>
                  </a:solidFill>
                </a:rPr>
                <a:t>Héritage</a:t>
              </a:r>
              <a:r>
                <a:rPr lang="fr-FR" sz="2000" dirty="0"/>
                <a:t> </a:t>
              </a:r>
              <a:r>
                <a:rPr lang="fr-FR" sz="2000" b="1" dirty="0">
                  <a:solidFill>
                    <a:schemeClr val="accent6">
                      <a:lumMod val="50000"/>
                    </a:schemeClr>
                  </a:solidFill>
                </a:rPr>
                <a:t>25</a:t>
              </a:r>
              <a:r>
                <a:rPr lang="fr-FR" sz="2000" dirty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fr-FR" sz="2000" dirty="0" err="1">
                  <a:solidFill>
                    <a:schemeClr val="accent6">
                      <a:lumMod val="50000"/>
                    </a:schemeClr>
                  </a:solidFill>
                </a:rPr>
                <a:t>seed</a:t>
              </a:r>
              <a:r>
                <a:rPr lang="fr-FR" sz="2000" dirty="0"/>
                <a:t>" et non pas </a:t>
              </a:r>
              <a:r>
                <a:rPr lang="fr-FR" sz="2000" dirty="0" err="1"/>
                <a:t>Polyseed</a:t>
              </a:r>
              <a:r>
                <a:rPr lang="fr-FR" sz="2000" dirty="0"/>
                <a:t> (</a:t>
              </a:r>
              <a:r>
                <a:rPr lang="fr-FR" sz="2000" dirty="0">
                  <a:solidFill>
                    <a:srgbClr val="C00000"/>
                  </a:solidFill>
                </a:rPr>
                <a:t>16</a:t>
              </a:r>
              <a:r>
                <a:rPr lang="fr-FR" sz="2000" dirty="0"/>
                <a:t>) </a:t>
              </a:r>
              <a:endParaRPr lang="fr-FR" sz="2000" b="1" dirty="0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0F2296B8-E2E0-43CB-0776-B42A58E5D498}"/>
                </a:ext>
              </a:extLst>
            </p:cNvPr>
            <p:cNvSpPr txBox="1"/>
            <p:nvPr/>
          </p:nvSpPr>
          <p:spPr>
            <a:xfrm>
              <a:off x="12605349" y="9609844"/>
              <a:ext cx="4000862" cy="405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1" b="1" dirty="0"/>
                <a:t>2</a:t>
              </a:r>
              <a:r>
                <a:rPr lang="fr-FR" sz="2200" b="1" dirty="0"/>
                <a:t>. Créez un "</a:t>
              </a:r>
              <a:r>
                <a:rPr lang="fr-FR" sz="2200" b="1" dirty="0" err="1"/>
                <a:t>wallet</a:t>
              </a:r>
              <a:r>
                <a:rPr lang="fr-FR" sz="2200" b="1" dirty="0"/>
                <a:t>"</a:t>
              </a:r>
              <a:endParaRPr lang="en-US" sz="2200" b="1" dirty="0"/>
            </a:p>
          </p:txBody>
        </p:sp>
        <p:sp>
          <p:nvSpPr>
            <p:cNvPr id="123" name="ZoneTexte 122">
              <a:extLst>
                <a:ext uri="{FF2B5EF4-FFF2-40B4-BE49-F238E27FC236}">
                  <a16:creationId xmlns:a16="http://schemas.microsoft.com/office/drawing/2014/main" id="{12D3E61E-0A1C-0BE1-BCA4-C138BE31827C}"/>
                </a:ext>
              </a:extLst>
            </p:cNvPr>
            <p:cNvSpPr txBox="1"/>
            <p:nvPr/>
          </p:nvSpPr>
          <p:spPr>
            <a:xfrm>
              <a:off x="12623974" y="11215261"/>
              <a:ext cx="4000861" cy="405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1" b="1" dirty="0"/>
                <a:t>3</a:t>
              </a:r>
              <a:r>
                <a:rPr lang="fr-FR" sz="2200" b="1" dirty="0"/>
                <a:t>. Notez bien vos 25 mots-clés</a:t>
              </a:r>
              <a:endParaRPr lang="en-US" sz="2200" b="1" dirty="0"/>
            </a:p>
          </p:txBody>
        </p:sp>
        <p:sp>
          <p:nvSpPr>
            <p:cNvPr id="124" name="ZoneTexte 123">
              <a:extLst>
                <a:ext uri="{FF2B5EF4-FFF2-40B4-BE49-F238E27FC236}">
                  <a16:creationId xmlns:a16="http://schemas.microsoft.com/office/drawing/2014/main" id="{7A84D6A1-5B28-7001-0139-E60375727E23}"/>
                </a:ext>
              </a:extLst>
            </p:cNvPr>
            <p:cNvSpPr txBox="1"/>
            <p:nvPr/>
          </p:nvSpPr>
          <p:spPr>
            <a:xfrm>
              <a:off x="12931583" y="11637851"/>
              <a:ext cx="5007768" cy="340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Sur du papier ou du métal, pas sur ordi ni tél. !</a:t>
              </a:r>
            </a:p>
          </p:txBody>
        </p:sp>
        <p:sp>
          <p:nvSpPr>
            <p:cNvPr id="125" name="ZoneTexte 124">
              <a:extLst>
                <a:ext uri="{FF2B5EF4-FFF2-40B4-BE49-F238E27FC236}">
                  <a16:creationId xmlns:a16="http://schemas.microsoft.com/office/drawing/2014/main" id="{1E594F18-41A7-337A-69AB-6D58890C7EE1}"/>
                </a:ext>
              </a:extLst>
            </p:cNvPr>
            <p:cNvSpPr txBox="1"/>
            <p:nvPr/>
          </p:nvSpPr>
          <p:spPr>
            <a:xfrm>
              <a:off x="12642992" y="12424973"/>
              <a:ext cx="5511196" cy="1000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1" b="1" dirty="0"/>
                <a:t>4</a:t>
              </a:r>
              <a:r>
                <a:rPr lang="fr-FR" sz="2200" b="1" dirty="0"/>
                <a:t>. Pour en acheter en tant que client ?</a:t>
              </a:r>
              <a:br>
                <a:rPr lang="fr-FR" sz="2200" b="1" dirty="0"/>
              </a:br>
              <a:r>
                <a:rPr lang="fr-FR" sz="2200" b="1" dirty="0"/>
                <a:t>     </a:t>
              </a:r>
              <a:r>
                <a:rPr lang="fr-FR" sz="2200" dirty="0"/>
                <a:t>bouton Achat puis </a:t>
              </a:r>
              <a:r>
                <a:rPr lang="fr-FR" sz="2200"/>
                <a:t>DFX Connect</a:t>
              </a:r>
              <a:br>
                <a:rPr lang="fr-FR" sz="2200"/>
              </a:br>
              <a:r>
                <a:rPr lang="fr-FR" sz="2200"/>
                <a:t>     - si indispo utiliser </a:t>
              </a:r>
              <a:r>
                <a:rPr lang="fr-FR" sz="2200" b="1"/>
                <a:t>RetoSwap.com</a:t>
              </a:r>
              <a:r>
                <a:rPr lang="fr-FR" sz="2200"/>
                <a:t>, libre !</a:t>
              </a:r>
              <a:endParaRPr lang="en-US" sz="2200" dirty="0"/>
            </a:p>
          </p:txBody>
        </p:sp>
        <p:pic>
          <p:nvPicPr>
            <p:cNvPr id="55" name="Image 54">
              <a:hlinkClick r:id="rId39"/>
              <a:extLst>
                <a:ext uri="{FF2B5EF4-FFF2-40B4-BE49-F238E27FC236}">
                  <a16:creationId xmlns:a16="http://schemas.microsoft.com/office/drawing/2014/main" id="{AFB23E97-0EFE-7F80-9594-CA8BC6FCF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12951511" y="10098043"/>
              <a:ext cx="1073107" cy="1073107"/>
            </a:xfrm>
            <a:prstGeom prst="rect">
              <a:avLst/>
            </a:prstGeom>
          </p:spPr>
        </p:pic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DA6BEE88-B65A-2694-6A1A-E352EFF0C65A}"/>
                </a:ext>
              </a:extLst>
            </p:cNvPr>
            <p:cNvSpPr txBox="1"/>
            <p:nvPr/>
          </p:nvSpPr>
          <p:spPr>
            <a:xfrm>
              <a:off x="16619323" y="12740828"/>
              <a:ext cx="925242" cy="4058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1" dirty="0"/>
                <a:t>✔️</a:t>
              </a:r>
            </a:p>
          </p:txBody>
        </p:sp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1EBF8B5E-3D75-0DFE-BE70-9802C6AD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2503" y="9579454"/>
              <a:ext cx="448956" cy="448955"/>
            </a:xfrm>
            <a:prstGeom prst="rect">
              <a:avLst/>
            </a:prstGeom>
          </p:spPr>
        </p:pic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2A4BEE71-290A-DD22-1ABF-F43D8FF821C6}"/>
                </a:ext>
              </a:extLst>
            </p:cNvPr>
            <p:cNvGrpSpPr/>
            <p:nvPr/>
          </p:nvGrpSpPr>
          <p:grpSpPr>
            <a:xfrm>
              <a:off x="15142856" y="9568922"/>
              <a:ext cx="494513" cy="609436"/>
              <a:chOff x="7757577" y="891781"/>
              <a:chExt cx="1090015" cy="1391730"/>
            </a:xfrm>
          </p:grpSpPr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C21362EC-B406-C607-C0A5-2F1B2397C8D5}"/>
                  </a:ext>
                </a:extLst>
              </p:cNvPr>
              <p:cNvSpPr/>
              <p:nvPr/>
            </p:nvSpPr>
            <p:spPr>
              <a:xfrm>
                <a:off x="7840611" y="1347511"/>
                <a:ext cx="923948" cy="936000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4" name="Picture 2" descr="Logo, logos, monero icon - Free download on Iconfinder">
                <a:extLst>
                  <a:ext uri="{FF2B5EF4-FFF2-40B4-BE49-F238E27FC236}">
                    <a16:creationId xmlns:a16="http://schemas.microsoft.com/office/drawing/2014/main" id="{478859E9-C301-F861-B971-95D407A43E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7577" y="891781"/>
                <a:ext cx="1090015" cy="1090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6C9F2D95-9142-5925-1E21-34E265DA4459}"/>
                </a:ext>
              </a:extLst>
            </p:cNvPr>
            <p:cNvSpPr txBox="1"/>
            <p:nvPr/>
          </p:nvSpPr>
          <p:spPr>
            <a:xfrm>
              <a:off x="15574153" y="9641668"/>
              <a:ext cx="841158" cy="324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dirty="0"/>
                <a:t>et/ou</a:t>
              </a:r>
              <a:endParaRPr lang="en-US" dirty="0"/>
            </a:p>
          </p:txBody>
        </p:sp>
        <p:pic>
          <p:nvPicPr>
            <p:cNvPr id="69" name="Image 68">
              <a:extLst>
                <a:ext uri="{FF2B5EF4-FFF2-40B4-BE49-F238E27FC236}">
                  <a16:creationId xmlns:a16="http://schemas.microsoft.com/office/drawing/2014/main" id="{04F9DBE1-8D63-6D3E-59CD-0573C76D2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BEBA8EAE-BF5A-486C-A8C5-ECC9F3942E4B}">
                  <a14:imgProps xmlns:a14="http://schemas.microsoft.com/office/drawing/2010/main">
                    <a14:imgLayer r:embed="rId42">
                      <a14:imgEffect>
                        <a14:backgroundRemoval t="9375" b="88542" l="2676" r="94983">
                          <a14:foregroundMark x1="9365" y1="25000" x2="5351" y2="52083"/>
                          <a14:foregroundMark x1="16388" y1="11458" x2="12040" y2="13542"/>
                          <a14:foregroundMark x1="4348" y1="43750" x2="2676" y2="57292"/>
                          <a14:foregroundMark x1="10033" y1="84375" x2="17057" y2="85417"/>
                          <a14:foregroundMark x1="18729" y1="83333" x2="14381" y2="89583"/>
                          <a14:foregroundMark x1="17057" y1="41667" x2="17057" y2="41667"/>
                          <a14:foregroundMark x1="16722" y1="57292" x2="16722" y2="57292"/>
                          <a14:foregroundMark x1="42809" y1="50000" x2="42809" y2="50000"/>
                          <a14:foregroundMark x1="42475" y1="47917" x2="42475" y2="59375"/>
                          <a14:foregroundMark x1="47826" y1="48958" x2="47826" y2="60417"/>
                          <a14:foregroundMark x1="53846" y1="45833" x2="53512" y2="59375"/>
                          <a14:foregroundMark x1="66890" y1="45833" x2="63880" y2="46875"/>
                          <a14:foregroundMark x1="73579" y1="46875" x2="71906" y2="53125"/>
                          <a14:foregroundMark x1="84950" y1="46875" x2="84950" y2="55208"/>
                          <a14:foregroundMark x1="85953" y1="30208" x2="84615" y2="34375"/>
                          <a14:foregroundMark x1="89967" y1="55208" x2="88963" y2="66667"/>
                          <a14:foregroundMark x1="90635" y1="45833" x2="89632" y2="53125"/>
                          <a14:foregroundMark x1="94314" y1="45833" x2="94983" y2="52083"/>
                          <a14:foregroundMark x1="50167" y1="30208" x2="49164" y2="322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205886" y="7938032"/>
              <a:ext cx="1551983" cy="498296"/>
            </a:xfrm>
            <a:prstGeom prst="rect">
              <a:avLst/>
            </a:prstGeom>
          </p:spPr>
        </p:pic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74321924-D56F-2A7A-FF3A-A19521F441CB}"/>
                </a:ext>
              </a:extLst>
            </p:cNvPr>
            <p:cNvSpPr txBox="1"/>
            <p:nvPr/>
          </p:nvSpPr>
          <p:spPr>
            <a:xfrm>
              <a:off x="16976769" y="7728338"/>
              <a:ext cx="582548" cy="324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&amp;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AD3BF2BC-B3E3-3244-963F-BB34839F1AE7}"/>
              </a:ext>
            </a:extLst>
          </p:cNvPr>
          <p:cNvGrpSpPr/>
          <p:nvPr/>
        </p:nvGrpSpPr>
        <p:grpSpPr>
          <a:xfrm>
            <a:off x="310776" y="6791814"/>
            <a:ext cx="5730289" cy="2984093"/>
            <a:chOff x="387189" y="6643480"/>
            <a:chExt cx="5730289" cy="2984093"/>
          </a:xfrm>
        </p:grpSpPr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760C2845-6230-B659-46B0-9F2C865379FB}"/>
                </a:ext>
              </a:extLst>
            </p:cNvPr>
            <p:cNvGrpSpPr/>
            <p:nvPr/>
          </p:nvGrpSpPr>
          <p:grpSpPr>
            <a:xfrm>
              <a:off x="387189" y="6657868"/>
              <a:ext cx="5730289" cy="2969705"/>
              <a:chOff x="225099" y="5610223"/>
              <a:chExt cx="5730289" cy="2969705"/>
            </a:xfrm>
          </p:grpSpPr>
          <p:sp>
            <p:nvSpPr>
              <p:cNvPr id="132" name="Rectangle : coins arrondis 131">
                <a:extLst>
                  <a:ext uri="{FF2B5EF4-FFF2-40B4-BE49-F238E27FC236}">
                    <a16:creationId xmlns:a16="http://schemas.microsoft.com/office/drawing/2014/main" id="{7470AC0C-44B2-124A-FDD6-8A950515547B}"/>
                  </a:ext>
                </a:extLst>
              </p:cNvPr>
              <p:cNvSpPr/>
              <p:nvPr/>
            </p:nvSpPr>
            <p:spPr>
              <a:xfrm>
                <a:off x="225099" y="5610223"/>
                <a:ext cx="5730289" cy="2969705"/>
              </a:xfrm>
              <a:prstGeom prst="roundRect">
                <a:avLst>
                  <a:gd name="adj" fmla="val 4689"/>
                </a:avLst>
              </a:prstGeom>
              <a:solidFill>
                <a:srgbClr val="EEF8E8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B9D2A94-ADCE-DD04-9028-1A9E57CE0A4F}"/>
                  </a:ext>
                </a:extLst>
              </p:cNvPr>
              <p:cNvSpPr txBox="1"/>
              <p:nvPr/>
            </p:nvSpPr>
            <p:spPr>
              <a:xfrm>
                <a:off x="376460" y="6131979"/>
                <a:ext cx="5453707" cy="2446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4" indent="-342904" defTabSz="457204">
                  <a:buFont typeface="Arial" panose="020B0604020202020204" pitchFamily="34" charset="0"/>
                  <a:buChar char="•"/>
                  <a:defRPr/>
                </a:pPr>
                <a:r>
                  <a:rPr lang="fr-FR" sz="20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</a:rPr>
                  <a:t>Bank-exit.org </a:t>
                </a:r>
                <a:r>
                  <a:rPr lang="fr-FR" sz="20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</a:rPr>
                  <a:t>: carte et épicerie libre !</a:t>
                </a:r>
              </a:p>
              <a:p>
                <a:pPr marL="342904" indent="-342904" defTabSz="457204">
                  <a:buFont typeface="Arial" panose="020B0604020202020204" pitchFamily="34" charset="0"/>
                  <a:buChar char="•"/>
                  <a:defRPr/>
                </a:pPr>
                <a:r>
                  <a:rPr lang="fr-FR" sz="20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</a:rPr>
                  <a:t>Yo-crypto.com </a:t>
                </a:r>
                <a:r>
                  <a:rPr lang="fr-FR" sz="20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</a:rPr>
                  <a:t>: produits informatiques</a:t>
                </a:r>
              </a:p>
              <a:p>
                <a:pPr marL="342904" indent="-342904" defTabSz="457204">
                  <a:buFont typeface="Arial" panose="020B0604020202020204" pitchFamily="34" charset="0"/>
                  <a:buChar char="•"/>
                  <a:defRPr/>
                </a:pPr>
                <a:r>
                  <a:rPr lang="fr-FR" sz="20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</a:rPr>
                  <a:t>Bitrefill.com</a:t>
                </a:r>
                <a:r>
                  <a:rPr lang="fr-FR" sz="20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</a:rPr>
                  <a:t> : cartes-cadeau Carrefour, Darty...</a:t>
                </a:r>
              </a:p>
              <a:p>
                <a:pPr marL="342904" indent="-342904" defTabSz="457204">
                  <a:buFont typeface="Arial" panose="020B0604020202020204" pitchFamily="34" charset="0"/>
                  <a:buChar char="•"/>
                  <a:defRPr/>
                </a:pPr>
                <a:r>
                  <a:rPr lang="fr-FR" sz="20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</a:rPr>
                  <a:t>Monezon.com</a:t>
                </a:r>
                <a:r>
                  <a:rPr lang="fr-FR" sz="20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</a:rPr>
                  <a:t> : Amazon en Monero</a:t>
                </a:r>
              </a:p>
              <a:p>
                <a:pPr defTabSz="457204">
                  <a:defRPr/>
                </a:pPr>
                <a:endParaRPr lang="fr-FR" sz="150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</a:endParaRPr>
              </a:p>
              <a:p>
                <a:pPr>
                  <a:defRPr/>
                </a:pPr>
                <a:r>
                  <a:rPr lang="fr-FR">
                    <a:solidFill>
                      <a:srgbClr val="46464A"/>
                    </a:solidFill>
                    <a:latin typeface="Inter"/>
                  </a:rPr>
                  <a:t>• </a:t>
                </a:r>
                <a:r>
                  <a:rPr lang="fr-FR" sz="16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</a:rPr>
                  <a:t>    </a:t>
                </a:r>
                <a:r>
                  <a:rPr lang="fr-FR" sz="20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</a:rPr>
                  <a:t>Payer vos charges </a:t>
                </a:r>
                <a:r>
                  <a:rPr lang="fr-FR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</a:rPr>
                  <a:t>avec le</a:t>
                </a:r>
                <a:r>
                  <a:rPr lang="fr-FR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</a:rPr>
                  <a:t> refacturage </a:t>
                </a:r>
                <a:r>
                  <a:rPr lang="fr-FR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</a:rPr>
                  <a:t>Bitcoin </a:t>
                </a:r>
                <a:r>
                  <a:rPr lang="fr-FR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  <a:sym typeface="Wingdings" panose="05000000000000000000" pitchFamily="2" charset="2"/>
                  </a:rPr>
                  <a:t></a:t>
                </a:r>
                <a:r>
                  <a:rPr lang="fr-FR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</a:rPr>
                  <a:t> €</a:t>
                </a:r>
                <a:br>
                  <a:rPr lang="fr-FR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</a:rPr>
                </a:br>
                <a:r>
                  <a:rPr lang="fr-FR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</a:rPr>
                  <a:t>        (MtPelerin.com ou BullBitcoin.com)</a:t>
                </a:r>
                <a:endParaRPr lang="fr-FR" sz="160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/>
                </a:endParaRPr>
              </a:p>
              <a:p>
                <a:pPr marL="342904" indent="-342904" defTabSz="457204">
                  <a:buFont typeface="Arial" panose="020B0604020202020204" pitchFamily="34" charset="0"/>
                  <a:buChar char="•"/>
                  <a:defRPr/>
                </a:pPr>
                <a:r>
                  <a:rPr lang="fr-FR" sz="20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</a:rPr>
                  <a:t>Payer vos salariés </a:t>
                </a:r>
                <a:r>
                  <a:rPr lang="fr-FR" sz="20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</a:rPr>
                  <a:t>et</a:t>
                </a:r>
                <a:r>
                  <a:rPr lang="fr-FR" sz="20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</a:rPr>
                  <a:t> </a:t>
                </a:r>
                <a:r>
                  <a:rPr lang="fr-FR" sz="20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" panose="020F0502020204030204"/>
                  </a:rPr>
                  <a:t>prestataires !</a:t>
                </a:r>
                <a:endParaRPr lang="en-US" sz="2000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20F73E9-7E9E-3E1B-7668-1EE69F88BE9C}"/>
                </a:ext>
              </a:extLst>
            </p:cNvPr>
            <p:cNvSpPr txBox="1"/>
            <p:nvPr/>
          </p:nvSpPr>
          <p:spPr>
            <a:xfrm>
              <a:off x="878980" y="6643480"/>
              <a:ext cx="4517735" cy="539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>
                  <a:solidFill>
                    <a:schemeClr val="accent2"/>
                  </a:solidFill>
                </a:rPr>
                <a:t>Pour dépenser :</a:t>
              </a:r>
              <a:endParaRPr lang="en-US" sz="240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5C3D9179-4C40-0DB8-C66A-6D2AEABF8FE2}"/>
              </a:ext>
            </a:extLst>
          </p:cNvPr>
          <p:cNvGrpSpPr/>
          <p:nvPr/>
        </p:nvGrpSpPr>
        <p:grpSpPr>
          <a:xfrm>
            <a:off x="6896591" y="10888352"/>
            <a:ext cx="2075321" cy="931923"/>
            <a:chOff x="6040265" y="9414077"/>
            <a:chExt cx="6331046" cy="430054"/>
          </a:xfrm>
        </p:grpSpPr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6068B37A-72F4-E677-EBAD-B20B3EA88C19}"/>
                </a:ext>
              </a:extLst>
            </p:cNvPr>
            <p:cNvSpPr/>
            <p:nvPr/>
          </p:nvSpPr>
          <p:spPr>
            <a:xfrm>
              <a:off x="6040265" y="9414077"/>
              <a:ext cx="6331046" cy="430054"/>
            </a:xfrm>
            <a:prstGeom prst="roundRect">
              <a:avLst>
                <a:gd name="adj" fmla="val 24649"/>
              </a:avLst>
            </a:prstGeom>
            <a:solidFill>
              <a:srgbClr val="EEF8E8">
                <a:alpha val="80392"/>
              </a:srgb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99922584-148A-3154-839F-924E5D62249D}"/>
                </a:ext>
              </a:extLst>
            </p:cNvPr>
            <p:cNvSpPr txBox="1"/>
            <p:nvPr/>
          </p:nvSpPr>
          <p:spPr>
            <a:xfrm>
              <a:off x="6328889" y="9460452"/>
              <a:ext cx="5868503" cy="340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10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Site :</a:t>
              </a:r>
              <a:br>
                <a:rPr lang="en-US" sz="2100" b="1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100" b="1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bank-exit.org</a:t>
              </a:r>
              <a:endParaRPr lang="en-US" sz="2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839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05B4D-B2DB-EF57-2C2B-BB23039A1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50B4E35-BFED-9F79-6FB9-4C7D38AB3578}"/>
              </a:ext>
            </a:extLst>
          </p:cNvPr>
          <p:cNvCxnSpPr/>
          <p:nvPr/>
        </p:nvCxnSpPr>
        <p:spPr>
          <a:xfrm>
            <a:off x="6629551" y="1"/>
            <a:ext cx="0" cy="137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F94FADC-67EC-242C-3614-5E7A271FC26E}"/>
              </a:ext>
            </a:extLst>
          </p:cNvPr>
          <p:cNvCxnSpPr/>
          <p:nvPr/>
        </p:nvCxnSpPr>
        <p:spPr>
          <a:xfrm>
            <a:off x="13639474" y="1"/>
            <a:ext cx="0" cy="137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A480102A-BAA0-4453-8EBC-BA090679E31F}"/>
              </a:ext>
            </a:extLst>
          </p:cNvPr>
          <p:cNvSpPr txBox="1"/>
          <p:nvPr/>
        </p:nvSpPr>
        <p:spPr>
          <a:xfrm>
            <a:off x="84665" y="236513"/>
            <a:ext cx="6413329" cy="666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accent2"/>
                </a:solidFill>
              </a:rPr>
              <a:t>Pourquoi </a:t>
            </a:r>
            <a:r>
              <a:rPr lang="fr-FR" sz="3600" b="1">
                <a:solidFill>
                  <a:schemeClr val="accent2"/>
                </a:solidFill>
              </a:rPr>
              <a:t>Bitcoin et </a:t>
            </a:r>
            <a:r>
              <a:rPr lang="fr-FR" sz="3600" b="1" dirty="0">
                <a:solidFill>
                  <a:schemeClr val="accent2"/>
                </a:solidFill>
              </a:rPr>
              <a:t>Monero ? 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106BB27-3CEA-9651-05B0-A68736C9EB88}"/>
              </a:ext>
            </a:extLst>
          </p:cNvPr>
          <p:cNvSpPr txBox="1"/>
          <p:nvPr/>
        </p:nvSpPr>
        <p:spPr>
          <a:xfrm>
            <a:off x="7263696" y="12119130"/>
            <a:ext cx="3827077" cy="1238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1" dirty="0"/>
              <a:t>Apiculteur, fermiers, </a:t>
            </a:r>
          </a:p>
          <a:p>
            <a:pPr algn="ctr"/>
            <a:r>
              <a:rPr lang="fr-FR" sz="2401" dirty="0"/>
              <a:t>médecin, bars, crêperies, restaurants ...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258B1F-D5D5-2138-AFD7-9B54E2962DD9}"/>
              </a:ext>
            </a:extLst>
          </p:cNvPr>
          <p:cNvSpPr txBox="1"/>
          <p:nvPr/>
        </p:nvSpPr>
        <p:spPr>
          <a:xfrm>
            <a:off x="135579" y="13342111"/>
            <a:ext cx="798448" cy="412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chemeClr val="bg1">
                    <a:lumMod val="50000"/>
                  </a:schemeClr>
                </a:solidFill>
              </a:rPr>
              <a:t>p.1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F29614D-81BC-75F5-0409-D2B5BA813EF5}"/>
              </a:ext>
            </a:extLst>
          </p:cNvPr>
          <p:cNvSpPr txBox="1"/>
          <p:nvPr/>
        </p:nvSpPr>
        <p:spPr>
          <a:xfrm>
            <a:off x="6880936" y="13337866"/>
            <a:ext cx="994644" cy="412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chemeClr val="bg1">
                    <a:lumMod val="50000"/>
                  </a:schemeClr>
                </a:solidFill>
              </a:rPr>
              <a:t>p.2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E59BC7A-7308-590B-3E4D-A8AC634CE9A3}"/>
              </a:ext>
            </a:extLst>
          </p:cNvPr>
          <p:cNvSpPr txBox="1"/>
          <p:nvPr/>
        </p:nvSpPr>
        <p:spPr>
          <a:xfrm>
            <a:off x="13774961" y="13312251"/>
            <a:ext cx="994644" cy="412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chemeClr val="bg1">
                    <a:lumMod val="50000"/>
                  </a:schemeClr>
                </a:solidFill>
              </a:rPr>
              <a:t>p.3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6506DCB-E7F8-866E-7868-DF4E4B54D327}"/>
              </a:ext>
            </a:extLst>
          </p:cNvPr>
          <p:cNvSpPr txBox="1"/>
          <p:nvPr/>
        </p:nvSpPr>
        <p:spPr>
          <a:xfrm>
            <a:off x="685126" y="7094105"/>
            <a:ext cx="5061578" cy="666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accent2"/>
                </a:solidFill>
              </a:rPr>
              <a:t>Le cours est-il volatile ? 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04E352A-6B74-4E4B-D19A-61A88EA9B236}"/>
              </a:ext>
            </a:extLst>
          </p:cNvPr>
          <p:cNvSpPr txBox="1"/>
          <p:nvPr/>
        </p:nvSpPr>
        <p:spPr>
          <a:xfrm>
            <a:off x="7190759" y="253193"/>
            <a:ext cx="5973288" cy="634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400" b="1" dirty="0">
                <a:solidFill>
                  <a:schemeClr val="accent2"/>
                </a:solidFill>
              </a:rPr>
              <a:t>C'est du virtuel, non palpable ?</a:t>
            </a:r>
            <a:endParaRPr lang="en-US" sz="3400" b="1" dirty="0">
              <a:solidFill>
                <a:schemeClr val="accent2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3778AF3-8FBB-5EA6-13AD-434ECB18A3D2}"/>
              </a:ext>
            </a:extLst>
          </p:cNvPr>
          <p:cNvSpPr txBox="1"/>
          <p:nvPr/>
        </p:nvSpPr>
        <p:spPr>
          <a:xfrm>
            <a:off x="7627498" y="4055057"/>
            <a:ext cx="5061578" cy="698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800" b="1" dirty="0">
                <a:solidFill>
                  <a:schemeClr val="accent2"/>
                </a:solidFill>
              </a:rPr>
              <a:t>Qui l'utilise déjà ?</a:t>
            </a:r>
            <a:endParaRPr lang="en-US" sz="3800" b="1" dirty="0">
              <a:solidFill>
                <a:schemeClr val="accent2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C0418E4-44B5-770E-5548-0D1209F50B18}"/>
              </a:ext>
            </a:extLst>
          </p:cNvPr>
          <p:cNvSpPr txBox="1"/>
          <p:nvPr/>
        </p:nvSpPr>
        <p:spPr>
          <a:xfrm>
            <a:off x="7257687" y="866655"/>
            <a:ext cx="5813826" cy="1308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700" dirty="0"/>
          </a:p>
          <a:p>
            <a:r>
              <a:rPr lang="fr-FR" sz="2401" dirty="0"/>
              <a:t>Notez vos mots-clés sur du papier ou même une plaque métal : votre portefeuille devient aussi</a:t>
            </a:r>
            <a:r>
              <a:rPr lang="fr-FR" sz="2401" b="1" dirty="0"/>
              <a:t> palpable </a:t>
            </a:r>
            <a:r>
              <a:rPr lang="fr-FR" sz="2401" dirty="0"/>
              <a:t>qu'un lingot d'or par ex. !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4135A5E-7D39-46E2-0979-AD12D6541B89}"/>
              </a:ext>
            </a:extLst>
          </p:cNvPr>
          <p:cNvSpPr txBox="1"/>
          <p:nvPr/>
        </p:nvSpPr>
        <p:spPr>
          <a:xfrm>
            <a:off x="514686" y="7717484"/>
            <a:ext cx="5491671" cy="857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1" dirty="0"/>
              <a:t>OUI, le cours de ces 2 crypto-monnaies est volatile, mais de - en - avec le temps,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F81E414-5791-0CFB-3AC4-44C29CF5D13A}"/>
              </a:ext>
            </a:extLst>
          </p:cNvPr>
          <p:cNvSpPr txBox="1"/>
          <p:nvPr/>
        </p:nvSpPr>
        <p:spPr>
          <a:xfrm>
            <a:off x="391597" y="5095001"/>
            <a:ext cx="6048000" cy="2000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1" b="1" dirty="0">
                <a:solidFill>
                  <a:schemeClr val="accent6">
                    <a:lumMod val="75000"/>
                  </a:schemeClr>
                </a:solidFill>
              </a:rPr>
              <a:t>On a besoin d'un </a:t>
            </a:r>
            <a:r>
              <a:rPr lang="fr-FR" sz="2401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marL="457204" indent="-457204">
              <a:buFont typeface="+mj-lt"/>
              <a:buAutoNum type="arabicPeriod"/>
            </a:pPr>
            <a:r>
              <a:rPr lang="fr-FR" sz="2401" dirty="0">
                <a:solidFill>
                  <a:schemeClr val="accent6">
                    <a:lumMod val="75000"/>
                  </a:schemeClr>
                </a:solidFill>
              </a:rPr>
              <a:t>Moyen d'échange légal, convertible en €</a:t>
            </a:r>
          </a:p>
          <a:p>
            <a:pPr marL="457204" indent="-457204">
              <a:buFont typeface="+mj-lt"/>
              <a:buAutoNum type="arabicPeriod"/>
            </a:pPr>
            <a:r>
              <a:rPr lang="fr-FR" sz="2401" dirty="0">
                <a:solidFill>
                  <a:schemeClr val="accent6">
                    <a:lumMod val="75000"/>
                  </a:schemeClr>
                </a:solidFill>
              </a:rPr>
              <a:t>Décentralisé, souverain, incensurable</a:t>
            </a:r>
          </a:p>
          <a:p>
            <a:pPr marL="457204" indent="-457204">
              <a:buFont typeface="+mj-lt"/>
              <a:buAutoNum type="arabicPeriod"/>
            </a:pPr>
            <a:r>
              <a:rPr lang="fr-FR" sz="2401" dirty="0">
                <a:solidFill>
                  <a:schemeClr val="accent6">
                    <a:lumMod val="75000"/>
                  </a:schemeClr>
                </a:solidFill>
              </a:rPr>
              <a:t>Rapide, simple, collectif</a:t>
            </a:r>
          </a:p>
          <a:p>
            <a:pPr marL="457204" indent="-457204">
              <a:buFont typeface="+mj-lt"/>
              <a:buAutoNum type="arabicPeriod"/>
            </a:pPr>
            <a:r>
              <a:rPr lang="fr-FR" sz="2401" dirty="0">
                <a:solidFill>
                  <a:schemeClr val="accent6">
                    <a:lumMod val="75000"/>
                  </a:schemeClr>
                </a:solidFill>
              </a:rPr>
              <a:t>Si possible intraçable</a:t>
            </a:r>
            <a:endParaRPr lang="en-US" sz="240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0FD1204-8546-8BFB-C653-E39D614B3BB2}"/>
              </a:ext>
            </a:extLst>
          </p:cNvPr>
          <p:cNvSpPr txBox="1"/>
          <p:nvPr/>
        </p:nvSpPr>
        <p:spPr>
          <a:xfrm>
            <a:off x="373074" y="2174362"/>
            <a:ext cx="5868282" cy="2889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4" indent="-342904">
              <a:buFont typeface="Arial" panose="020B0604020202020204" pitchFamily="34" charset="0"/>
              <a:buChar char="•"/>
            </a:pPr>
            <a:r>
              <a:rPr lang="fr-FR" sz="2200" dirty="0"/>
              <a:t>En finir avec les frais bancaires abusifs</a:t>
            </a:r>
          </a:p>
          <a:p>
            <a:pPr marL="342904" indent="-342904">
              <a:buFont typeface="Arial" panose="020B0604020202020204" pitchFamily="34" charset="0"/>
              <a:buChar char="•"/>
            </a:pPr>
            <a:r>
              <a:rPr lang="fr-FR" sz="2200" dirty="0"/>
              <a:t>Obtenir de nouveaux clients</a:t>
            </a:r>
          </a:p>
          <a:p>
            <a:pPr marL="342904" indent="-342904">
              <a:buFont typeface="Arial" panose="020B0604020202020204" pitchFamily="34" charset="0"/>
              <a:buChar char="•"/>
            </a:pPr>
            <a:r>
              <a:rPr lang="fr-FR" sz="2200" dirty="0"/>
              <a:t>Limiter l'inflation et protéger votre </a:t>
            </a:r>
            <a:r>
              <a:rPr lang="fr-FR" sz="2200" dirty="0" err="1"/>
              <a:t>tréso</a:t>
            </a:r>
            <a:endParaRPr lang="fr-FR" sz="2200" dirty="0"/>
          </a:p>
          <a:p>
            <a:pPr marL="342904" indent="-342904">
              <a:buFont typeface="Arial" panose="020B0604020202020204" pitchFamily="34" charset="0"/>
              <a:buChar char="•"/>
            </a:pPr>
            <a:r>
              <a:rPr lang="fr-FR" sz="2200"/>
              <a:t>Anticiper l’arrêt </a:t>
            </a:r>
            <a:r>
              <a:rPr lang="fr-FR" sz="2200" dirty="0"/>
              <a:t>du cash : il n'y a plus que des billets de 50€ aux distributeurs...</a:t>
            </a:r>
          </a:p>
          <a:p>
            <a:pPr marL="342904" indent="-342904">
              <a:buFont typeface="Arial" panose="020B0604020202020204" pitchFamily="34" charset="0"/>
              <a:buChar char="•"/>
            </a:pPr>
            <a:r>
              <a:rPr lang="fr-FR" sz="2200" dirty="0"/>
              <a:t>Ne plus financer </a:t>
            </a:r>
            <a:r>
              <a:rPr lang="fr-FR" sz="2200" b="1" dirty="0"/>
              <a:t>leurs</a:t>
            </a:r>
            <a:r>
              <a:rPr lang="fr-FR" sz="2200" dirty="0"/>
              <a:t> guerres avec </a:t>
            </a:r>
            <a:r>
              <a:rPr lang="fr-FR" sz="2200" b="1" dirty="0"/>
              <a:t>notre</a:t>
            </a:r>
            <a:r>
              <a:rPr lang="fr-FR" sz="2200" dirty="0"/>
              <a:t> argent</a:t>
            </a:r>
          </a:p>
          <a:p>
            <a:pPr marL="342904" indent="-342904">
              <a:buFont typeface="Arial" panose="020B0604020202020204" pitchFamily="34" charset="0"/>
              <a:buChar char="•"/>
            </a:pPr>
            <a:r>
              <a:rPr lang="fr-FR" sz="2200" dirty="0"/>
              <a:t>Contrer l'euro-numérique centralisé (CBDC)... </a:t>
            </a:r>
            <a:endParaRPr lang="fr-FR" sz="2401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1698D0C-6C00-FC45-CD16-22ED99D2152B}"/>
              </a:ext>
            </a:extLst>
          </p:cNvPr>
          <p:cNvSpPr txBox="1"/>
          <p:nvPr/>
        </p:nvSpPr>
        <p:spPr>
          <a:xfrm>
            <a:off x="779203" y="12462241"/>
            <a:ext cx="535337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4">
              <a:defRPr/>
            </a:pPr>
            <a:r>
              <a:rPr lang="fr-FR" sz="2600" b="1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Et en moyenne,                  a augmenté de +90%/an pendant 10 ans !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49E1D0B-58FF-5870-FF8F-1D2035C236E1}"/>
              </a:ext>
            </a:extLst>
          </p:cNvPr>
          <p:cNvSpPr txBox="1"/>
          <p:nvPr/>
        </p:nvSpPr>
        <p:spPr>
          <a:xfrm>
            <a:off x="7209604" y="4892167"/>
            <a:ext cx="5906891" cy="936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10 % </a:t>
            </a:r>
            <a:r>
              <a:rPr lang="fr-FR" sz="2501" dirty="0"/>
              <a:t>des Français possèdent de la 'crypto' et il existe de nombreuses communautés</a:t>
            </a:r>
            <a:endParaRPr lang="en-US" sz="2501" dirty="0"/>
          </a:p>
        </p:txBody>
      </p:sp>
      <p:pic>
        <p:nvPicPr>
          <p:cNvPr id="32" name="Image 31">
            <a:hlinkClick r:id="rId2"/>
            <a:extLst>
              <a:ext uri="{FF2B5EF4-FFF2-40B4-BE49-F238E27FC236}">
                <a16:creationId xmlns:a16="http://schemas.microsoft.com/office/drawing/2014/main" id="{7976A794-34FE-035C-713D-E295BD722AA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90606" y="12001798"/>
            <a:ext cx="968007" cy="968007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A110B72-8C6D-FE4D-923E-E1EFAD74F21A}"/>
              </a:ext>
            </a:extLst>
          </p:cNvPr>
          <p:cNvSpPr txBox="1"/>
          <p:nvPr/>
        </p:nvSpPr>
        <p:spPr>
          <a:xfrm>
            <a:off x="10756563" y="12976024"/>
            <a:ext cx="2068359" cy="666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Vidéo de la ferme Bitcoin </a:t>
            </a:r>
            <a:endParaRPr lang="en-US" i="1" dirty="0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8ABB52CC-6E4E-2E6B-A3FB-4A8FC6AE6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012" y="6005497"/>
            <a:ext cx="3015132" cy="295411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BF59047D-7712-CF3A-5EF0-57ED239D63CD}"/>
              </a:ext>
            </a:extLst>
          </p:cNvPr>
          <p:cNvSpPr txBox="1"/>
          <p:nvPr/>
        </p:nvSpPr>
        <p:spPr>
          <a:xfrm>
            <a:off x="622717" y="1050853"/>
            <a:ext cx="552612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dirty="0"/>
              <a:t>Il s'agit de 2 crypto-monnaies indépendantes et décentralisées. Bitcoin (BTC) est traçable, alors que Monero (XMR) est intraçable. </a:t>
            </a:r>
            <a:r>
              <a:rPr lang="fr-FR" sz="2200" u="sng" dirty="0"/>
              <a:t>Pour :</a:t>
            </a:r>
            <a:endParaRPr lang="en-US" sz="2200" u="sng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AACE9AE2-7C1C-9DF3-464A-8AAA9958C317}"/>
              </a:ext>
            </a:extLst>
          </p:cNvPr>
          <p:cNvSpPr txBox="1"/>
          <p:nvPr/>
        </p:nvSpPr>
        <p:spPr>
          <a:xfrm>
            <a:off x="14877551" y="254792"/>
            <a:ext cx="4279778" cy="1111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accent2"/>
                </a:solidFill>
              </a:rPr>
              <a:t>Quels sont les frais de transaction ? 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6162DBF4-4A9C-9D70-CCAD-30DB0D0919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0078" b="18091"/>
          <a:stretch/>
        </p:blipFill>
        <p:spPr>
          <a:xfrm>
            <a:off x="7787897" y="9336610"/>
            <a:ext cx="2408058" cy="25956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sx="101000" sy="101000" algn="tl" rotWithShape="0">
              <a:srgbClr val="000000">
                <a:alpha val="11000"/>
              </a:srgbClr>
            </a:outerShdw>
          </a:effectLst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A2222AC6-6393-2AD1-CE7C-16BB4E391746}"/>
              </a:ext>
            </a:extLst>
          </p:cNvPr>
          <p:cNvSpPr txBox="1"/>
          <p:nvPr/>
        </p:nvSpPr>
        <p:spPr>
          <a:xfrm>
            <a:off x="14098784" y="4444179"/>
            <a:ext cx="5750535" cy="89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1" dirty="0"/>
              <a:t>Non, si vous suivez le tuto ci-après vous devenez 100% souverains sur votre argent !</a:t>
            </a:r>
          </a:p>
          <a:p>
            <a:pPr algn="ctr"/>
            <a:r>
              <a:rPr lang="fr-FR" sz="400" dirty="0"/>
              <a:t> </a:t>
            </a:r>
            <a:endParaRPr lang="en-US" sz="2600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012B0BAF-4409-638B-D8B2-DB5B096ABC01}"/>
              </a:ext>
            </a:extLst>
          </p:cNvPr>
          <p:cNvSpPr txBox="1"/>
          <p:nvPr/>
        </p:nvSpPr>
        <p:spPr>
          <a:xfrm>
            <a:off x="14278322" y="3859989"/>
            <a:ext cx="5604526" cy="666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accent2"/>
                </a:solidFill>
              </a:rPr>
              <a:t>Peut-on me les voler ? 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DF3F2AC4-D303-6B35-109E-AA19C86117DD}"/>
              </a:ext>
            </a:extLst>
          </p:cNvPr>
          <p:cNvSpPr txBox="1"/>
          <p:nvPr/>
        </p:nvSpPr>
        <p:spPr>
          <a:xfrm>
            <a:off x="14245555" y="5356179"/>
            <a:ext cx="5407115" cy="206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1" b="1"/>
              <a:t>Monero</a:t>
            </a:r>
            <a:r>
              <a:rPr lang="fr-FR" sz="2401"/>
              <a:t> est lui </a:t>
            </a:r>
            <a:r>
              <a:rPr lang="fr-FR" sz="2401" b="1" dirty="0"/>
              <a:t>intraçable, </a:t>
            </a:r>
            <a:r>
              <a:rPr lang="fr-FR" sz="2401" dirty="0"/>
              <a:t>les paiements sont comparables à du cash mais non-manipulé par la BCE</a:t>
            </a:r>
          </a:p>
          <a:p>
            <a:pPr algn="ctr"/>
            <a:r>
              <a:rPr lang="fr-FR" sz="1200" dirty="0"/>
              <a:t> </a:t>
            </a:r>
          </a:p>
          <a:p>
            <a:pPr algn="ctr"/>
            <a:r>
              <a:rPr lang="fr-FR" dirty="0"/>
              <a:t>💡</a:t>
            </a:r>
            <a:r>
              <a:rPr lang="fr-FR" sz="2000" dirty="0"/>
              <a:t>  Le fisc US offre 625 000$ à celui qui réussirait à craquer 1 adresse XMR !</a:t>
            </a:r>
            <a:endParaRPr lang="en-US" sz="2401" dirty="0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DF0EB30F-D888-92E2-2743-59E380A360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7446"/>
          <a:stretch/>
        </p:blipFill>
        <p:spPr>
          <a:xfrm>
            <a:off x="10694458" y="9336614"/>
            <a:ext cx="2068359" cy="24956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sx="101000" sy="101000" algn="tl" rotWithShape="0">
              <a:srgbClr val="000000">
                <a:alpha val="11000"/>
              </a:srgbClr>
            </a:outerShdw>
          </a:effectLst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F2CD749E-6634-29C8-7E27-6856AD7731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r="47280"/>
          <a:stretch/>
        </p:blipFill>
        <p:spPr>
          <a:xfrm>
            <a:off x="9071206" y="2347931"/>
            <a:ext cx="1585784" cy="1319814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93D29B2B-4C8B-2075-A79D-223EF9ABE52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78716" y="2244813"/>
            <a:ext cx="1438275" cy="1333500"/>
          </a:xfrm>
          <a:prstGeom prst="rect">
            <a:avLst/>
          </a:prstGeom>
        </p:spPr>
      </p:pic>
      <p:graphicFrame>
        <p:nvGraphicFramePr>
          <p:cNvPr id="81" name="Tableau 18">
            <a:extLst>
              <a:ext uri="{FF2B5EF4-FFF2-40B4-BE49-F238E27FC236}">
                <a16:creationId xmlns:a16="http://schemas.microsoft.com/office/drawing/2014/main" id="{70992D06-5106-BCE8-6EA6-FB71053AE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386713"/>
              </p:ext>
            </p:extLst>
          </p:nvPr>
        </p:nvGraphicFramePr>
        <p:xfrm>
          <a:off x="14245554" y="1381798"/>
          <a:ext cx="4846871" cy="230113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29020">
                  <a:extLst>
                    <a:ext uri="{9D8B030D-6E8A-4147-A177-3AD203B41FA5}">
                      <a16:colId xmlns:a16="http://schemas.microsoft.com/office/drawing/2014/main" val="2615779802"/>
                    </a:ext>
                  </a:extLst>
                </a:gridCol>
                <a:gridCol w="3117851">
                  <a:extLst>
                    <a:ext uri="{9D8B030D-6E8A-4147-A177-3AD203B41FA5}">
                      <a16:colId xmlns:a16="http://schemas.microsoft.com/office/drawing/2014/main" val="2393583084"/>
                    </a:ext>
                  </a:extLst>
                </a:gridCol>
              </a:tblGrid>
              <a:tr h="742556">
                <a:tc>
                  <a:txBody>
                    <a:bodyPr/>
                    <a:lstStyle/>
                    <a:p>
                      <a:r>
                        <a:rPr lang="fr-FR" sz="2400" b="0" dirty="0">
                          <a:solidFill>
                            <a:sysClr val="windowText" lastClr="000000"/>
                          </a:solidFill>
                        </a:rPr>
                        <a:t>Bitcoin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solidFill>
                            <a:sysClr val="windowText" lastClr="000000"/>
                          </a:solidFill>
                        </a:rPr>
                        <a:t>0,20€ à 15€  </a:t>
                      </a:r>
                      <a:r>
                        <a:rPr lang="fr-FR" sz="1800" b="0" dirty="0">
                          <a:solidFill>
                            <a:sysClr val="windowText" lastClr="000000"/>
                          </a:solidFill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(lien)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9914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fr-FR" sz="24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Bitcoin</a:t>
                      </a:r>
                    </a:p>
                    <a:p>
                      <a:r>
                        <a:rPr lang="fr-FR" sz="24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Lightning</a:t>
                      </a:r>
                      <a:endParaRPr lang="en-US" sz="24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kumimoji="0" lang="fr-F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3€ la 1</a:t>
                      </a:r>
                      <a:r>
                        <a:rPr kumimoji="0" lang="fr-FR" sz="2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ère</a:t>
                      </a:r>
                      <a:r>
                        <a:rPr kumimoji="0" lang="fr-F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fois puis 0,01€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290814"/>
                  </a:ext>
                </a:extLst>
              </a:tr>
              <a:tr h="735621">
                <a:tc>
                  <a:txBody>
                    <a:bodyPr/>
                    <a:lstStyle/>
                    <a:p>
                      <a:r>
                        <a:rPr lang="fr-FR" sz="2400" b="0" dirty="0">
                          <a:solidFill>
                            <a:sysClr val="windowText" lastClr="000000"/>
                          </a:solidFill>
                        </a:rPr>
                        <a:t>Monero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solidFill>
                            <a:sysClr val="windowText" lastClr="000000"/>
                          </a:solidFill>
                        </a:rPr>
                        <a:t>0,01€ à 0,10€ 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(lien)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294861"/>
                  </a:ext>
                </a:extLst>
              </a:tr>
            </a:tbl>
          </a:graphicData>
        </a:graphic>
      </p:graphicFrame>
      <p:grpSp>
        <p:nvGrpSpPr>
          <p:cNvPr id="86" name="Groupe 85">
            <a:extLst>
              <a:ext uri="{FF2B5EF4-FFF2-40B4-BE49-F238E27FC236}">
                <a16:creationId xmlns:a16="http://schemas.microsoft.com/office/drawing/2014/main" id="{939E93D7-38D5-4450-434D-7B9FA95906A1}"/>
              </a:ext>
            </a:extLst>
          </p:cNvPr>
          <p:cNvGrpSpPr/>
          <p:nvPr/>
        </p:nvGrpSpPr>
        <p:grpSpPr>
          <a:xfrm>
            <a:off x="16449576" y="1708442"/>
            <a:ext cx="2701816" cy="461665"/>
            <a:chOff x="9205043" y="4390497"/>
            <a:chExt cx="3244246" cy="41560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EB1AB25-9FA9-7161-B8C6-D33A30795865}"/>
                </a:ext>
              </a:extLst>
            </p:cNvPr>
            <p:cNvSpPr/>
            <p:nvPr/>
          </p:nvSpPr>
          <p:spPr>
            <a:xfrm>
              <a:off x="9271473" y="4521699"/>
              <a:ext cx="2349602" cy="28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3EF15FB2-17E9-2F39-9B2D-51CF1663E3B0}"/>
                </a:ext>
              </a:extLst>
            </p:cNvPr>
            <p:cNvSpPr txBox="1"/>
            <p:nvPr/>
          </p:nvSpPr>
          <p:spPr>
            <a:xfrm>
              <a:off x="11642789" y="4390497"/>
              <a:ext cx="806500" cy="3429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20€ </a:t>
              </a:r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5967538-13A0-ACE8-E0E7-AC68D9DCAA02}"/>
                </a:ext>
              </a:extLst>
            </p:cNvPr>
            <p:cNvSpPr/>
            <p:nvPr/>
          </p:nvSpPr>
          <p:spPr>
            <a:xfrm>
              <a:off x="9205043" y="4520334"/>
              <a:ext cx="1984771" cy="284400"/>
            </a:xfrm>
            <a:prstGeom prst="rect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8D0426DD-770A-3219-7A4A-6E8E98D23A03}"/>
              </a:ext>
            </a:extLst>
          </p:cNvPr>
          <p:cNvGrpSpPr/>
          <p:nvPr/>
        </p:nvGrpSpPr>
        <p:grpSpPr>
          <a:xfrm>
            <a:off x="16452810" y="2520823"/>
            <a:ext cx="2578664" cy="380990"/>
            <a:chOff x="9206918" y="4494851"/>
            <a:chExt cx="3096370" cy="55110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6227471-2BFB-AE01-F001-D69A2253472A}"/>
                </a:ext>
              </a:extLst>
            </p:cNvPr>
            <p:cNvSpPr/>
            <p:nvPr/>
          </p:nvSpPr>
          <p:spPr>
            <a:xfrm>
              <a:off x="9210513" y="4620780"/>
              <a:ext cx="2399972" cy="28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4891FC21-4DF0-C358-D118-D4A3322859BB}"/>
                </a:ext>
              </a:extLst>
            </p:cNvPr>
            <p:cNvSpPr txBox="1"/>
            <p:nvPr/>
          </p:nvSpPr>
          <p:spPr>
            <a:xfrm>
              <a:off x="11625703" y="4494851"/>
              <a:ext cx="677585" cy="551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>
                      <a:lumMod val="65000"/>
                    </a:schemeClr>
                  </a:solidFill>
                </a:rPr>
                <a:t>20€ 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0D0FE8D-FB5A-E0C3-C260-B012A9325D2E}"/>
                </a:ext>
              </a:extLst>
            </p:cNvPr>
            <p:cNvSpPr/>
            <p:nvPr/>
          </p:nvSpPr>
          <p:spPr>
            <a:xfrm>
              <a:off x="9206918" y="4620661"/>
              <a:ext cx="224633" cy="288000"/>
            </a:xfrm>
            <a:prstGeom prst="rect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E1DD7299-FC7A-0F90-8796-6F606510892E}"/>
              </a:ext>
            </a:extLst>
          </p:cNvPr>
          <p:cNvGrpSpPr/>
          <p:nvPr/>
        </p:nvGrpSpPr>
        <p:grpSpPr>
          <a:xfrm>
            <a:off x="16452813" y="3305349"/>
            <a:ext cx="2671262" cy="380990"/>
            <a:chOff x="9197986" y="4320461"/>
            <a:chExt cx="3207557" cy="551105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5A66354-36A9-5B4F-E6CA-DFE7E7B8CAD2}"/>
                </a:ext>
              </a:extLst>
            </p:cNvPr>
            <p:cNvSpPr/>
            <p:nvPr/>
          </p:nvSpPr>
          <p:spPr>
            <a:xfrm>
              <a:off x="9201583" y="4444462"/>
              <a:ext cx="2399971" cy="28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AA3E9ED3-B4B1-D5CE-1D30-44799196B063}"/>
                </a:ext>
              </a:extLst>
            </p:cNvPr>
            <p:cNvSpPr txBox="1"/>
            <p:nvPr/>
          </p:nvSpPr>
          <p:spPr>
            <a:xfrm>
              <a:off x="11614430" y="4320461"/>
              <a:ext cx="791113" cy="551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20€ </a:t>
              </a:r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8931DDF-4C8C-E5A2-BD7F-E594B2DF9C56}"/>
                </a:ext>
              </a:extLst>
            </p:cNvPr>
            <p:cNvSpPr/>
            <p:nvPr/>
          </p:nvSpPr>
          <p:spPr>
            <a:xfrm>
              <a:off x="9197986" y="4444420"/>
              <a:ext cx="224634" cy="296991"/>
            </a:xfrm>
            <a:prstGeom prst="rect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0D5E6B5A-538D-48F6-7A14-04484CBB0ACF}"/>
              </a:ext>
            </a:extLst>
          </p:cNvPr>
          <p:cNvGrpSpPr/>
          <p:nvPr/>
        </p:nvGrpSpPr>
        <p:grpSpPr>
          <a:xfrm>
            <a:off x="3933180" y="6221203"/>
            <a:ext cx="1921547" cy="857227"/>
            <a:chOff x="3644320" y="5752082"/>
            <a:chExt cx="2154743" cy="961258"/>
          </a:xfrm>
        </p:grpSpPr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0B65C066-0AE5-4F84-DB0A-CF87F1E1BE54}"/>
                </a:ext>
              </a:extLst>
            </p:cNvPr>
            <p:cNvSpPr txBox="1"/>
            <p:nvPr/>
          </p:nvSpPr>
          <p:spPr>
            <a:xfrm>
              <a:off x="3644320" y="5752082"/>
              <a:ext cx="502990" cy="961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4800" b="1" dirty="0">
                  <a:solidFill>
                    <a:schemeClr val="accent6"/>
                  </a:solidFill>
                </a:rPr>
                <a:t>=</a:t>
              </a:r>
              <a:endParaRPr lang="en-US" sz="4800" b="1" dirty="0">
                <a:solidFill>
                  <a:schemeClr val="accent6"/>
                </a:solidFill>
              </a:endParaRPr>
            </a:p>
          </p:txBody>
        </p:sp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E1A46052-0D29-63E8-6470-CC2B49297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740" y="5878230"/>
              <a:ext cx="677323" cy="677323"/>
            </a:xfrm>
            <a:prstGeom prst="rect">
              <a:avLst/>
            </a:prstGeom>
          </p:spPr>
        </p:pic>
      </p:grpSp>
      <p:pic>
        <p:nvPicPr>
          <p:cNvPr id="103" name="Image 102">
            <a:extLst>
              <a:ext uri="{FF2B5EF4-FFF2-40B4-BE49-F238E27FC236}">
                <a16:creationId xmlns:a16="http://schemas.microsoft.com/office/drawing/2014/main" id="{4AE0973D-AF37-125A-0E29-FD65F43D23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937" y="1584590"/>
            <a:ext cx="323654" cy="323654"/>
          </a:xfrm>
          <a:prstGeom prst="rect">
            <a:avLst/>
          </a:prstGeom>
        </p:spPr>
      </p:pic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4013423A-F3BC-C86A-0443-FD3B9F6FE68C}"/>
              </a:ext>
            </a:extLst>
          </p:cNvPr>
          <p:cNvGrpSpPr/>
          <p:nvPr/>
        </p:nvGrpSpPr>
        <p:grpSpPr>
          <a:xfrm>
            <a:off x="4449342" y="6283072"/>
            <a:ext cx="721627" cy="696530"/>
            <a:chOff x="7757577" y="1262252"/>
            <a:chExt cx="1090015" cy="1090015"/>
          </a:xfrm>
        </p:grpSpPr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1D91C372-1A33-83E0-3669-83929C07FAD9}"/>
                </a:ext>
              </a:extLst>
            </p:cNvPr>
            <p:cNvSpPr/>
            <p:nvPr/>
          </p:nvSpPr>
          <p:spPr>
            <a:xfrm>
              <a:off x="7840611" y="1347511"/>
              <a:ext cx="923948" cy="936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902213E1-3959-6742-26AE-684E9EE4F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577" y="126225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4D335517-458F-5D2A-5573-F584A54F6BAD}"/>
              </a:ext>
            </a:extLst>
          </p:cNvPr>
          <p:cNvGrpSpPr/>
          <p:nvPr/>
        </p:nvGrpSpPr>
        <p:grpSpPr>
          <a:xfrm>
            <a:off x="15395649" y="3135883"/>
            <a:ext cx="361997" cy="349408"/>
            <a:chOff x="7757577" y="1262252"/>
            <a:chExt cx="1090015" cy="1090015"/>
          </a:xfrm>
        </p:grpSpPr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EB58FFE5-5B6E-DD64-BE44-2063725BB01D}"/>
                </a:ext>
              </a:extLst>
            </p:cNvPr>
            <p:cNvSpPr/>
            <p:nvPr/>
          </p:nvSpPr>
          <p:spPr>
            <a:xfrm>
              <a:off x="7840611" y="1347511"/>
              <a:ext cx="923948" cy="936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C472588C-A6CC-4492-E8E1-4B4548EAE9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577" y="126225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1" name="Picture 2">
            <a:extLst>
              <a:ext uri="{FF2B5EF4-FFF2-40B4-BE49-F238E27FC236}">
                <a16:creationId xmlns:a16="http://schemas.microsoft.com/office/drawing/2014/main" id="{487C48AC-C341-960E-BEFB-D30ECE4FB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4144" y="2323555"/>
            <a:ext cx="228139" cy="22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Image 111">
            <a:extLst>
              <a:ext uri="{FF2B5EF4-FFF2-40B4-BE49-F238E27FC236}">
                <a16:creationId xmlns:a16="http://schemas.microsoft.com/office/drawing/2014/main" id="{A2480714-7B27-D385-C3CF-4A424595F001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007" y="2245914"/>
            <a:ext cx="309765" cy="309765"/>
          </a:xfrm>
          <a:prstGeom prst="rect">
            <a:avLst/>
          </a:prstGeom>
        </p:spPr>
      </p:pic>
      <p:sp>
        <p:nvSpPr>
          <p:cNvPr id="113" name="ZoneTexte 112">
            <a:extLst>
              <a:ext uri="{FF2B5EF4-FFF2-40B4-BE49-F238E27FC236}">
                <a16:creationId xmlns:a16="http://schemas.microsoft.com/office/drawing/2014/main" id="{F70EED08-249E-8297-A63D-3A427E0BB83C}"/>
              </a:ext>
            </a:extLst>
          </p:cNvPr>
          <p:cNvSpPr txBox="1"/>
          <p:nvPr/>
        </p:nvSpPr>
        <p:spPr>
          <a:xfrm>
            <a:off x="16035620" y="1697437"/>
            <a:ext cx="454040" cy="380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0€ </a:t>
            </a:r>
            <a:endParaRPr lang="en-US" dirty="0"/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C30ED9DD-A7B9-B90B-1FF2-0EEA8B0E3F1E}"/>
              </a:ext>
            </a:extLst>
          </p:cNvPr>
          <p:cNvSpPr txBox="1"/>
          <p:nvPr/>
        </p:nvSpPr>
        <p:spPr>
          <a:xfrm>
            <a:off x="16028001" y="2504261"/>
            <a:ext cx="454040" cy="380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0€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0A8AABE9-1AD6-E0C8-3336-E3305C322141}"/>
              </a:ext>
            </a:extLst>
          </p:cNvPr>
          <p:cNvSpPr txBox="1"/>
          <p:nvPr/>
        </p:nvSpPr>
        <p:spPr>
          <a:xfrm>
            <a:off x="16028001" y="3307718"/>
            <a:ext cx="454040" cy="380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0€ </a:t>
            </a:r>
            <a:endParaRPr lang="en-US" dirty="0"/>
          </a:p>
        </p:txBody>
      </p:sp>
      <p:pic>
        <p:nvPicPr>
          <p:cNvPr id="116" name="Image 115">
            <a:extLst>
              <a:ext uri="{FF2B5EF4-FFF2-40B4-BE49-F238E27FC236}">
                <a16:creationId xmlns:a16="http://schemas.microsoft.com/office/drawing/2014/main" id="{ABE0B40D-DDEE-27D1-0EB5-1EF2E95070B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08028" y="12516691"/>
            <a:ext cx="1204316" cy="386669"/>
          </a:xfrm>
          <a:prstGeom prst="rect">
            <a:avLst/>
          </a:prstGeom>
        </p:spPr>
      </p:pic>
      <p:sp>
        <p:nvSpPr>
          <p:cNvPr id="126" name="Flèche : en arc 125">
            <a:extLst>
              <a:ext uri="{FF2B5EF4-FFF2-40B4-BE49-F238E27FC236}">
                <a16:creationId xmlns:a16="http://schemas.microsoft.com/office/drawing/2014/main" id="{4CDFD223-1DAF-74CA-E4EF-923140C5375B}"/>
              </a:ext>
            </a:extLst>
          </p:cNvPr>
          <p:cNvSpPr/>
          <p:nvPr/>
        </p:nvSpPr>
        <p:spPr>
          <a:xfrm rot="2005235" flipV="1">
            <a:off x="18128837" y="11193043"/>
            <a:ext cx="2147833" cy="2031781"/>
          </a:xfrm>
          <a:prstGeom prst="circularArrow">
            <a:avLst>
              <a:gd name="adj1" fmla="val 9322"/>
              <a:gd name="adj2" fmla="val 2057139"/>
              <a:gd name="adj3" fmla="val 19200058"/>
              <a:gd name="adj4" fmla="val 15608986"/>
              <a:gd name="adj5" fmla="val 16761"/>
            </a:avLst>
          </a:prstGeom>
          <a:solidFill>
            <a:srgbClr val="FFAF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33" name="Groupe 1032">
            <a:extLst>
              <a:ext uri="{FF2B5EF4-FFF2-40B4-BE49-F238E27FC236}">
                <a16:creationId xmlns:a16="http://schemas.microsoft.com/office/drawing/2014/main" id="{327E96F5-42CA-DAE9-2AE9-FCCC3C4F010A}"/>
              </a:ext>
            </a:extLst>
          </p:cNvPr>
          <p:cNvGrpSpPr/>
          <p:nvPr/>
        </p:nvGrpSpPr>
        <p:grpSpPr>
          <a:xfrm>
            <a:off x="539751" y="8606226"/>
            <a:ext cx="5731763" cy="3710312"/>
            <a:chOff x="369455" y="8504625"/>
            <a:chExt cx="5731763" cy="3710312"/>
          </a:xfrm>
        </p:grpSpPr>
        <p:pic>
          <p:nvPicPr>
            <p:cNvPr id="1024" name="Image 1023">
              <a:extLst>
                <a:ext uri="{FF2B5EF4-FFF2-40B4-BE49-F238E27FC236}">
                  <a16:creationId xmlns:a16="http://schemas.microsoft.com/office/drawing/2014/main" id="{6B5255D6-0A05-DCF4-2564-4ADCD9FD6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b="3010"/>
            <a:stretch/>
          </p:blipFill>
          <p:spPr>
            <a:xfrm>
              <a:off x="369455" y="8504625"/>
              <a:ext cx="5731763" cy="3710312"/>
            </a:xfrm>
            <a:prstGeom prst="rect">
              <a:avLst/>
            </a:prstGeom>
          </p:spPr>
        </p:pic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416E8B4B-69F7-55FB-A92B-B63BC90BD80C}"/>
                </a:ext>
              </a:extLst>
            </p:cNvPr>
            <p:cNvSpPr/>
            <p:nvPr/>
          </p:nvSpPr>
          <p:spPr>
            <a:xfrm>
              <a:off x="4555014" y="9124044"/>
              <a:ext cx="391462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44" name="Image 1043">
            <a:extLst>
              <a:ext uri="{FF2B5EF4-FFF2-40B4-BE49-F238E27FC236}">
                <a16:creationId xmlns:a16="http://schemas.microsoft.com/office/drawing/2014/main" id="{2E9D6EF2-0835-324C-F5B9-53EE396F3A4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67849" y="3810905"/>
            <a:ext cx="1027205" cy="923331"/>
          </a:xfrm>
          <a:prstGeom prst="rect">
            <a:avLst/>
          </a:prstGeom>
        </p:spPr>
      </p:pic>
      <p:pic>
        <p:nvPicPr>
          <p:cNvPr id="1046" name="Image 1045">
            <a:extLst>
              <a:ext uri="{FF2B5EF4-FFF2-40B4-BE49-F238E27FC236}">
                <a16:creationId xmlns:a16="http://schemas.microsoft.com/office/drawing/2014/main" id="{7347A02B-D3C3-902E-0ECA-A9AFA15EA93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flipH="1">
            <a:off x="12029673" y="3789451"/>
            <a:ext cx="1105754" cy="1001000"/>
          </a:xfrm>
          <a:prstGeom prst="rect">
            <a:avLst/>
          </a:prstGeom>
        </p:spPr>
      </p:pic>
      <p:sp>
        <p:nvSpPr>
          <p:cNvPr id="1049" name="ZoneTexte 1048">
            <a:extLst>
              <a:ext uri="{FF2B5EF4-FFF2-40B4-BE49-F238E27FC236}">
                <a16:creationId xmlns:a16="http://schemas.microsoft.com/office/drawing/2014/main" id="{982CCB36-514D-9CCE-6D08-DCE100A92847}"/>
              </a:ext>
            </a:extLst>
          </p:cNvPr>
          <p:cNvSpPr txBox="1"/>
          <p:nvPr/>
        </p:nvSpPr>
        <p:spPr>
          <a:xfrm>
            <a:off x="19100412" y="1634202"/>
            <a:ext cx="1013305" cy="380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&gt;1 min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50" name="ZoneTexte 1049">
            <a:extLst>
              <a:ext uri="{FF2B5EF4-FFF2-40B4-BE49-F238E27FC236}">
                <a16:creationId xmlns:a16="http://schemas.microsoft.com/office/drawing/2014/main" id="{D3F4CAE2-F066-75BE-56AD-A220C84C2B9E}"/>
              </a:ext>
            </a:extLst>
          </p:cNvPr>
          <p:cNvSpPr txBox="1"/>
          <p:nvPr/>
        </p:nvSpPr>
        <p:spPr>
          <a:xfrm>
            <a:off x="19167409" y="2363354"/>
            <a:ext cx="818574" cy="380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3 sec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51" name="ZoneTexte 1050">
            <a:extLst>
              <a:ext uri="{FF2B5EF4-FFF2-40B4-BE49-F238E27FC236}">
                <a16:creationId xmlns:a16="http://schemas.microsoft.com/office/drawing/2014/main" id="{5D3E6BB6-869D-9B3D-909E-6731B8090975}"/>
              </a:ext>
            </a:extLst>
          </p:cNvPr>
          <p:cNvSpPr txBox="1"/>
          <p:nvPr/>
        </p:nvSpPr>
        <p:spPr>
          <a:xfrm>
            <a:off x="19138172" y="3095085"/>
            <a:ext cx="793769" cy="380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10 sec </a:t>
            </a:r>
            <a:endParaRPr lang="en-US" dirty="0"/>
          </a:p>
        </p:txBody>
      </p:sp>
      <p:sp>
        <p:nvSpPr>
          <p:cNvPr id="1052" name="ZoneTexte 1051">
            <a:extLst>
              <a:ext uri="{FF2B5EF4-FFF2-40B4-BE49-F238E27FC236}">
                <a16:creationId xmlns:a16="http://schemas.microsoft.com/office/drawing/2014/main" id="{C5E89E2F-1E0A-F677-A7FE-61BF53D8F82E}"/>
              </a:ext>
            </a:extLst>
          </p:cNvPr>
          <p:cNvSpPr txBox="1"/>
          <p:nvPr/>
        </p:nvSpPr>
        <p:spPr>
          <a:xfrm>
            <a:off x="19173536" y="832041"/>
            <a:ext cx="681386" cy="666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Délai info :</a:t>
            </a:r>
            <a:endParaRPr lang="en-US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A48E8AA-0A89-B589-0076-0568708C834D}"/>
              </a:ext>
            </a:extLst>
          </p:cNvPr>
          <p:cNvGrpSpPr/>
          <p:nvPr/>
        </p:nvGrpSpPr>
        <p:grpSpPr>
          <a:xfrm>
            <a:off x="7628827" y="2232975"/>
            <a:ext cx="1211757" cy="1435693"/>
            <a:chOff x="6618460" y="2232463"/>
            <a:chExt cx="1265380" cy="1499226"/>
          </a:xfrm>
        </p:grpSpPr>
        <p:pic>
          <p:nvPicPr>
            <p:cNvPr id="2" name="Google Shape;139;p5">
              <a:extLst>
                <a:ext uri="{FF2B5EF4-FFF2-40B4-BE49-F238E27FC236}">
                  <a16:creationId xmlns:a16="http://schemas.microsoft.com/office/drawing/2014/main" id="{59D3DAC7-8277-C9AC-5502-76C4671EA743}"/>
                </a:ext>
              </a:extLst>
            </p:cNvPr>
            <p:cNvPicPr preferRelativeResize="0"/>
            <p:nvPr/>
          </p:nvPicPr>
          <p:blipFill rotWithShape="1">
            <a:blip r:embed="rId22">
              <a:alphaModFix/>
            </a:blip>
            <a:srcRect l="11751" t="22829" r="45641" b="9864"/>
            <a:stretch/>
          </p:blipFill>
          <p:spPr>
            <a:xfrm>
              <a:off x="6618460" y="2232463"/>
              <a:ext cx="1265380" cy="1499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39;p5">
              <a:extLst>
                <a:ext uri="{FF2B5EF4-FFF2-40B4-BE49-F238E27FC236}">
                  <a16:creationId xmlns:a16="http://schemas.microsoft.com/office/drawing/2014/main" id="{9E8DEA7D-D7FB-1440-551B-90D0880D0631}"/>
                </a:ext>
              </a:extLst>
            </p:cNvPr>
            <p:cNvPicPr preferRelativeResize="0"/>
            <p:nvPr/>
          </p:nvPicPr>
          <p:blipFill rotWithShape="1">
            <a:blip r:embed="rId22">
              <a:alphaModFix/>
            </a:blip>
            <a:srcRect l="48592" t="49279" r="45641" b="30093"/>
            <a:stretch/>
          </p:blipFill>
          <p:spPr>
            <a:xfrm>
              <a:off x="7712561" y="3266812"/>
              <a:ext cx="171279" cy="459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5516835D-C8E1-83E6-E0E2-BBCB812BA4E9}"/>
              </a:ext>
            </a:extLst>
          </p:cNvPr>
          <p:cNvGrpSpPr/>
          <p:nvPr/>
        </p:nvGrpSpPr>
        <p:grpSpPr>
          <a:xfrm>
            <a:off x="4159639" y="9528754"/>
            <a:ext cx="933232" cy="464630"/>
            <a:chOff x="3989347" y="9528754"/>
            <a:chExt cx="933232" cy="464630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9FB1DE82-A87F-4D37-26E3-7AB74C6B9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biLevel thresh="75000"/>
            </a:blip>
            <a:stretch>
              <a:fillRect/>
            </a:stretch>
          </p:blipFill>
          <p:spPr>
            <a:xfrm>
              <a:off x="4028996" y="9528754"/>
              <a:ext cx="893583" cy="438724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D5C3B5F7-5A9D-9EF8-A395-A1183FE6B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</a:blip>
            <a:stretch>
              <a:fillRect/>
            </a:stretch>
          </p:blipFill>
          <p:spPr>
            <a:xfrm>
              <a:off x="4028936" y="9535109"/>
              <a:ext cx="893583" cy="438724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F62F2A5C-2D24-ECDD-AD24-20CAE4095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</a:blip>
            <a:stretch>
              <a:fillRect/>
            </a:stretch>
          </p:blipFill>
          <p:spPr>
            <a:xfrm>
              <a:off x="4028816" y="9544643"/>
              <a:ext cx="893583" cy="438724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3A6880C2-3E2A-1679-3C59-319F4DAF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</a:blip>
            <a:stretch>
              <a:fillRect/>
            </a:stretch>
          </p:blipFill>
          <p:spPr>
            <a:xfrm>
              <a:off x="4028816" y="9554660"/>
              <a:ext cx="893583" cy="43872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BF75A45-0F40-574E-6D74-15913113AFD4}"/>
                </a:ext>
              </a:extLst>
            </p:cNvPr>
            <p:cNvSpPr/>
            <p:nvPr/>
          </p:nvSpPr>
          <p:spPr>
            <a:xfrm>
              <a:off x="3989347" y="9584741"/>
              <a:ext cx="845327" cy="80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1D7B0E2-E712-6485-9F90-214BC9AD2E22}"/>
                </a:ext>
              </a:extLst>
            </p:cNvPr>
            <p:cNvSpPr/>
            <p:nvPr/>
          </p:nvSpPr>
          <p:spPr>
            <a:xfrm>
              <a:off x="4864836" y="9554660"/>
              <a:ext cx="56325" cy="80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0B90FD25-B5AA-3F3C-E83C-2FA86250E34C}"/>
              </a:ext>
            </a:extLst>
          </p:cNvPr>
          <p:cNvSpPr txBox="1"/>
          <p:nvPr/>
        </p:nvSpPr>
        <p:spPr>
          <a:xfrm>
            <a:off x="4721012" y="11970390"/>
            <a:ext cx="908974" cy="380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</a:p>
        </p:txBody>
      </p: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EA0A36DA-C363-4B74-0022-EC25EC1F781E}"/>
              </a:ext>
            </a:extLst>
          </p:cNvPr>
          <p:cNvGrpSpPr/>
          <p:nvPr/>
        </p:nvGrpSpPr>
        <p:grpSpPr>
          <a:xfrm>
            <a:off x="14255000" y="8727778"/>
            <a:ext cx="5594319" cy="2058828"/>
            <a:chOff x="621180" y="7815298"/>
            <a:chExt cx="5594319" cy="2058827"/>
          </a:xfrm>
        </p:grpSpPr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7089EB4D-DBB3-3A8A-F6AC-6F6EB2CE2B22}"/>
                </a:ext>
              </a:extLst>
            </p:cNvPr>
            <p:cNvSpPr txBox="1"/>
            <p:nvPr/>
          </p:nvSpPr>
          <p:spPr>
            <a:xfrm>
              <a:off x="621180" y="7815298"/>
              <a:ext cx="4291751" cy="60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chemeClr val="accent2"/>
                  </a:solidFill>
                </a:rPr>
                <a:t>Pour </a:t>
              </a:r>
              <a:r>
                <a:rPr lang="fr-FR" sz="3200" b="1">
                  <a:solidFill>
                    <a:schemeClr val="accent2"/>
                  </a:solidFill>
                </a:rPr>
                <a:t>Bitcoin seul </a:t>
              </a:r>
              <a:r>
                <a:rPr lang="fr-FR" sz="3200" b="1" dirty="0">
                  <a:solidFill>
                    <a:schemeClr val="accent2"/>
                  </a:solidFill>
                </a:rPr>
                <a:t>:</a:t>
              </a:r>
              <a:endParaRPr lang="en-US" sz="3200" dirty="0">
                <a:solidFill>
                  <a:schemeClr val="accent2"/>
                </a:solidFill>
              </a:endParaRPr>
            </a:p>
          </p:txBody>
        </p: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EFEBD832-E073-3130-030D-73349CF82B37}"/>
                </a:ext>
              </a:extLst>
            </p:cNvPr>
            <p:cNvGrpSpPr/>
            <p:nvPr/>
          </p:nvGrpSpPr>
          <p:grpSpPr>
            <a:xfrm>
              <a:off x="903807" y="7874171"/>
              <a:ext cx="5311692" cy="1999954"/>
              <a:chOff x="675898" y="2396034"/>
              <a:chExt cx="5311692" cy="1999954"/>
            </a:xfrm>
          </p:grpSpPr>
          <p:pic>
            <p:nvPicPr>
              <p:cNvPr id="100" name="Image 99">
                <a:extLst>
                  <a:ext uri="{FF2B5EF4-FFF2-40B4-BE49-F238E27FC236}">
                    <a16:creationId xmlns:a16="http://schemas.microsoft.com/office/drawing/2014/main" id="{8EF43A5F-21CA-3C2E-4CB5-85491D46C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75898" y="3029825"/>
                <a:ext cx="993983" cy="981454"/>
              </a:xfrm>
              <a:prstGeom prst="rect">
                <a:avLst/>
              </a:prstGeom>
            </p:spPr>
          </p:pic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38306D43-047C-A5E2-656C-32124A3ACF5B}"/>
                  </a:ext>
                </a:extLst>
              </p:cNvPr>
              <p:cNvGrpSpPr/>
              <p:nvPr/>
            </p:nvGrpSpPr>
            <p:grpSpPr>
              <a:xfrm>
                <a:off x="1560219" y="2396034"/>
                <a:ext cx="4427371" cy="1999954"/>
                <a:chOff x="1560219" y="2396034"/>
                <a:chExt cx="4427371" cy="1999954"/>
              </a:xfrm>
            </p:grpSpPr>
            <p:grpSp>
              <p:nvGrpSpPr>
                <p:cNvPr id="57" name="Groupe 56">
                  <a:extLst>
                    <a:ext uri="{FF2B5EF4-FFF2-40B4-BE49-F238E27FC236}">
                      <a16:creationId xmlns:a16="http://schemas.microsoft.com/office/drawing/2014/main" id="{F941E418-CE3B-C4EA-19D3-8B89774344A3}"/>
                    </a:ext>
                  </a:extLst>
                </p:cNvPr>
                <p:cNvGrpSpPr/>
                <p:nvPr/>
              </p:nvGrpSpPr>
              <p:grpSpPr>
                <a:xfrm>
                  <a:off x="1560219" y="2883111"/>
                  <a:ext cx="4427371" cy="1512877"/>
                  <a:chOff x="1599382" y="2956077"/>
                  <a:chExt cx="4427371" cy="1512877"/>
                </a:xfrm>
              </p:grpSpPr>
              <p:sp>
                <p:nvSpPr>
                  <p:cNvPr id="45" name="ZoneTexte 44">
                    <a:extLst>
                      <a:ext uri="{FF2B5EF4-FFF2-40B4-BE49-F238E27FC236}">
                        <a16:creationId xmlns:a16="http://schemas.microsoft.com/office/drawing/2014/main" id="{B84AFCA5-5BDD-86C9-ED6E-986F253E9A93}"/>
                      </a:ext>
                    </a:extLst>
                  </p:cNvPr>
                  <p:cNvSpPr txBox="1"/>
                  <p:nvPr/>
                </p:nvSpPr>
                <p:spPr>
                  <a:xfrm>
                    <a:off x="1932016" y="2956077"/>
                    <a:ext cx="3579609" cy="4763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2000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&gt; </a:t>
                    </a:r>
                    <a:r>
                      <a:rPr lang="fr-FR" sz="2401" b="1" u="sng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Swiss-Bitcoin-Pay.ch</a:t>
                    </a:r>
                    <a:endParaRPr lang="en-US" sz="2401" b="1" u="sng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6" name="ZoneTexte 45">
                    <a:extLst>
                      <a:ext uri="{FF2B5EF4-FFF2-40B4-BE49-F238E27FC236}">
                        <a16:creationId xmlns:a16="http://schemas.microsoft.com/office/drawing/2014/main" id="{C36EFAB7-67A7-1672-E907-D1C1834C828C}"/>
                      </a:ext>
                    </a:extLst>
                  </p:cNvPr>
                  <p:cNvSpPr txBox="1"/>
                  <p:nvPr/>
                </p:nvSpPr>
                <p:spPr>
                  <a:xfrm>
                    <a:off x="1599382" y="3357735"/>
                    <a:ext cx="4427371" cy="11112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/>
                      <a:t>Avec </a:t>
                    </a:r>
                    <a:r>
                      <a:rPr lang="en-US" sz="1600" dirty="0" err="1"/>
                      <a:t>ce</a:t>
                    </a:r>
                    <a:r>
                      <a:rPr lang="en-US" sz="1600" dirty="0"/>
                      <a:t> service </a:t>
                    </a:r>
                    <a:r>
                      <a:rPr lang="en-US" sz="1600" dirty="0" err="1"/>
                      <a:t>suisse</a:t>
                    </a:r>
                    <a:r>
                      <a:rPr lang="en-US" sz="1600" dirty="0"/>
                      <a:t> </a:t>
                    </a:r>
                    <a:r>
                      <a:rPr lang="fr-FR" sz="1600" dirty="0"/>
                      <a:t>vous pouvez choisir le </a:t>
                    </a:r>
                    <a:r>
                      <a:rPr lang="fr-FR" sz="1600" b="1" dirty="0"/>
                      <a:t>% de ventes à reverser en € directement </a:t>
                    </a:r>
                    <a:r>
                      <a:rPr lang="fr-FR" sz="1600" dirty="0"/>
                      <a:t>sur </a:t>
                    </a:r>
                    <a:r>
                      <a:rPr lang="fr-FR" sz="1600"/>
                      <a:t>votre compte. </a:t>
                    </a:r>
                    <a:r>
                      <a:rPr lang="fr-FR" sz="1600" b="1"/>
                      <a:t>Mais</a:t>
                    </a:r>
                    <a:r>
                      <a:rPr lang="fr-FR" sz="1600"/>
                      <a:t> c’est une entreprise privée, donc potentiellement </a:t>
                    </a:r>
                    <a:r>
                      <a:rPr lang="fr-FR" sz="1600" u="sng"/>
                      <a:t>censurable</a:t>
                    </a:r>
                    <a:r>
                      <a:rPr lang="fr-FR" sz="1600"/>
                      <a:t>.</a:t>
                    </a:r>
                  </a:p>
                </p:txBody>
              </p:sp>
            </p:grpSp>
            <p:grpSp>
              <p:nvGrpSpPr>
                <p:cNvPr id="140" name="Groupe 139">
                  <a:extLst>
                    <a:ext uri="{FF2B5EF4-FFF2-40B4-BE49-F238E27FC236}">
                      <a16:creationId xmlns:a16="http://schemas.microsoft.com/office/drawing/2014/main" id="{3778080B-690E-E6D3-F8D0-1CDC60863EBF}"/>
                    </a:ext>
                  </a:extLst>
                </p:cNvPr>
                <p:cNvGrpSpPr/>
                <p:nvPr/>
              </p:nvGrpSpPr>
              <p:grpSpPr>
                <a:xfrm>
                  <a:off x="3630425" y="2396034"/>
                  <a:ext cx="619075" cy="436814"/>
                  <a:chOff x="3400747" y="3027327"/>
                  <a:chExt cx="619075" cy="436814"/>
                </a:xfrm>
              </p:grpSpPr>
              <p:pic>
                <p:nvPicPr>
                  <p:cNvPr id="135" name="Picture 2">
                    <a:extLst>
                      <a:ext uri="{FF2B5EF4-FFF2-40B4-BE49-F238E27FC236}">
                        <a16:creationId xmlns:a16="http://schemas.microsoft.com/office/drawing/2014/main" id="{42F61D65-17CB-FEF0-EE83-6BBF3DCBE41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alphaModFix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54298" y="3159070"/>
                    <a:ext cx="265524" cy="26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6" name="Image 135">
                    <a:extLst>
                      <a:ext uri="{FF2B5EF4-FFF2-40B4-BE49-F238E27FC236}">
                        <a16:creationId xmlns:a16="http://schemas.microsoft.com/office/drawing/2014/main" id="{6ECFADDA-2E07-5FF7-4297-BFDE64FD16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alphaModFix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00747" y="3027327"/>
                    <a:ext cx="436814" cy="436814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49" name="ZoneTexte 48">
            <a:extLst>
              <a:ext uri="{FF2B5EF4-FFF2-40B4-BE49-F238E27FC236}">
                <a16:creationId xmlns:a16="http://schemas.microsoft.com/office/drawing/2014/main" id="{32E0FCB0-0EA2-57C9-6AF5-6502AEC1E3C0}"/>
              </a:ext>
            </a:extLst>
          </p:cNvPr>
          <p:cNvSpPr txBox="1"/>
          <p:nvPr/>
        </p:nvSpPr>
        <p:spPr>
          <a:xfrm>
            <a:off x="14392354" y="11157889"/>
            <a:ext cx="4409364" cy="603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>
                <a:solidFill>
                  <a:schemeClr val="accent2"/>
                </a:solidFill>
              </a:rPr>
              <a:t>Pour Monero et Bitcoin</a:t>
            </a:r>
            <a:endParaRPr lang="fr-FR" sz="320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59AF8291-8286-A9EE-FA64-A07A0DC4D98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376286" y="11803179"/>
            <a:ext cx="1222519" cy="1212160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9CEA4C09-5D6B-E55A-F4A0-59EF81A3B3F2}"/>
              </a:ext>
            </a:extLst>
          </p:cNvPr>
          <p:cNvSpPr txBox="1"/>
          <p:nvPr/>
        </p:nvSpPr>
        <p:spPr>
          <a:xfrm>
            <a:off x="15571115" y="12160707"/>
            <a:ext cx="3051276" cy="60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>
                <a:solidFill>
                  <a:schemeClr val="accent5">
                    <a:lumMod val="50000"/>
                  </a:schemeClr>
                </a:solidFill>
              </a:rPr>
              <a:t>CakeWallet.com</a:t>
            </a:r>
            <a:endParaRPr lang="en-US" sz="32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54CF33D-4D4A-F320-EF44-77CE1832DA49}"/>
              </a:ext>
            </a:extLst>
          </p:cNvPr>
          <p:cNvSpPr txBox="1"/>
          <p:nvPr/>
        </p:nvSpPr>
        <p:spPr>
          <a:xfrm>
            <a:off x="16774390" y="11669199"/>
            <a:ext cx="1088878" cy="539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app</a:t>
            </a:r>
            <a:endParaRPr lang="fr-FR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04A6AB25-3DBD-A4D0-680B-98B32B39B599}"/>
              </a:ext>
            </a:extLst>
          </p:cNvPr>
          <p:cNvGrpSpPr/>
          <p:nvPr/>
        </p:nvGrpSpPr>
        <p:grpSpPr>
          <a:xfrm>
            <a:off x="18591229" y="11189352"/>
            <a:ext cx="959418" cy="546171"/>
            <a:chOff x="16783533" y="11226607"/>
            <a:chExt cx="959418" cy="546171"/>
          </a:xfrm>
        </p:grpSpPr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04C389A7-595A-8528-91CE-02C5EE006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9319" y="11275776"/>
              <a:ext cx="473632" cy="473631"/>
            </a:xfrm>
            <a:prstGeom prst="rect">
              <a:avLst/>
            </a:prstGeom>
          </p:spPr>
        </p:pic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125E2CAF-7B07-89F8-A5F4-E4FAF7076AFB}"/>
                </a:ext>
              </a:extLst>
            </p:cNvPr>
            <p:cNvGrpSpPr/>
            <p:nvPr/>
          </p:nvGrpSpPr>
          <p:grpSpPr>
            <a:xfrm>
              <a:off x="16783533" y="11226607"/>
              <a:ext cx="565850" cy="546171"/>
              <a:chOff x="7757577" y="1262252"/>
              <a:chExt cx="1090015" cy="1090015"/>
            </a:xfrm>
          </p:grpSpPr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3577B449-F9EA-FD1F-4327-9F8626848706}"/>
                  </a:ext>
                </a:extLst>
              </p:cNvPr>
              <p:cNvSpPr/>
              <p:nvPr/>
            </p:nvSpPr>
            <p:spPr>
              <a:xfrm>
                <a:off x="7840611" y="1347511"/>
                <a:ext cx="923948" cy="936000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3" name="Picture 2" descr="Logo, logos, monero icon - Free download on Iconfinder">
                <a:extLst>
                  <a:ext uri="{FF2B5EF4-FFF2-40B4-BE49-F238E27FC236}">
                    <a16:creationId xmlns:a16="http://schemas.microsoft.com/office/drawing/2014/main" id="{0CCD49E0-9170-B452-F758-4D3293BC29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7577" y="1262252"/>
                <a:ext cx="1090015" cy="1090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0" name="ZoneTexte 79">
            <a:extLst>
              <a:ext uri="{FF2B5EF4-FFF2-40B4-BE49-F238E27FC236}">
                <a16:creationId xmlns:a16="http://schemas.microsoft.com/office/drawing/2014/main" id="{1564F251-DF59-95DC-2BD1-EC751687627E}"/>
              </a:ext>
            </a:extLst>
          </p:cNvPr>
          <p:cNvSpPr txBox="1"/>
          <p:nvPr/>
        </p:nvSpPr>
        <p:spPr>
          <a:xfrm>
            <a:off x="15944740" y="12763246"/>
            <a:ext cx="2424824" cy="412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/>
              <a:t>libre et incensurable</a:t>
            </a:r>
          </a:p>
        </p:txBody>
      </p: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B303171A-536E-D7B6-13D2-3603286774B0}"/>
              </a:ext>
            </a:extLst>
          </p:cNvPr>
          <p:cNvSpPr/>
          <p:nvPr/>
        </p:nvSpPr>
        <p:spPr>
          <a:xfrm>
            <a:off x="13971756" y="11021728"/>
            <a:ext cx="6559285" cy="234882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47DC31C-B6D8-D523-7ABC-985B9B963E5A}"/>
              </a:ext>
            </a:extLst>
          </p:cNvPr>
          <p:cNvSpPr/>
          <p:nvPr/>
        </p:nvSpPr>
        <p:spPr>
          <a:xfrm>
            <a:off x="20183565" y="10891364"/>
            <a:ext cx="463757" cy="2724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3C36E65B-0889-2C37-BB52-9E7020EB8D82}"/>
              </a:ext>
            </a:extLst>
          </p:cNvPr>
          <p:cNvSpPr txBox="1"/>
          <p:nvPr/>
        </p:nvSpPr>
        <p:spPr>
          <a:xfrm>
            <a:off x="10863966" y="6068620"/>
            <a:ext cx="2237918" cy="539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u="sng">
                <a:solidFill>
                  <a:schemeClr val="accent2"/>
                </a:solidFill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Bank-exit.org</a:t>
            </a:r>
            <a:endParaRPr lang="fr-FR" sz="2800" u="sng">
              <a:solidFill>
                <a:schemeClr val="accent2"/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04893460-676F-6AEC-9A03-0330D7DE6EBA}"/>
              </a:ext>
            </a:extLst>
          </p:cNvPr>
          <p:cNvSpPr txBox="1"/>
          <p:nvPr/>
        </p:nvSpPr>
        <p:spPr>
          <a:xfrm>
            <a:off x="14396576" y="7482559"/>
            <a:ext cx="5615458" cy="1095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100" b="1"/>
              <a:t>Monero</a:t>
            </a:r>
            <a:r>
              <a:rPr lang="fr-FR" sz="2100"/>
              <a:t> (XMR)</a:t>
            </a:r>
            <a:r>
              <a:rPr lang="fr-FR" sz="2100" b="1"/>
              <a:t> : </a:t>
            </a:r>
            <a:r>
              <a:rPr lang="fr-FR" sz="2100">
                <a:solidFill>
                  <a:srgbClr val="ED7D31"/>
                </a:solidFill>
              </a:rPr>
              <a:t>payer et se faire payer</a:t>
            </a:r>
            <a:br>
              <a:rPr lang="fr-FR" sz="2100" b="1"/>
            </a:br>
            <a:r>
              <a:rPr lang="fr-FR" sz="2100" b="1"/>
              <a:t>Bitcoin </a:t>
            </a:r>
            <a:r>
              <a:rPr lang="fr-FR" sz="2100"/>
              <a:t>(BTC) </a:t>
            </a:r>
            <a:r>
              <a:rPr lang="fr-FR" sz="2100" b="1"/>
              <a:t>: </a:t>
            </a:r>
            <a:r>
              <a:rPr lang="fr-FR" sz="2100">
                <a:solidFill>
                  <a:srgbClr val="ED7D31"/>
                </a:solidFill>
              </a:rPr>
              <a:t>plutôt réserve de valeur/épargne</a:t>
            </a:r>
          </a:p>
          <a:p>
            <a:r>
              <a:rPr lang="fr-FR" sz="2100" b="1">
                <a:solidFill>
                  <a:prstClr val="black"/>
                </a:solidFill>
                <a:latin typeface="Calibri" panose="020F0502020204030204"/>
              </a:rPr>
              <a:t>Comptabilité : </a:t>
            </a:r>
            <a:r>
              <a:rPr lang="fr-FR" sz="2100" u="sng">
                <a:solidFill>
                  <a:schemeClr val="accent2"/>
                </a:solidFill>
                <a:latin typeface="Calibri" panose="020F0502020204030204"/>
              </a:rPr>
              <a:t>bank-exit.org/compta</a:t>
            </a:r>
            <a:endParaRPr lang="fr-FR" sz="2100" u="sng">
              <a:solidFill>
                <a:schemeClr val="accent2"/>
              </a:solidFill>
            </a:endParaRPr>
          </a:p>
        </p:txBody>
      </p:sp>
      <p:sp>
        <p:nvSpPr>
          <p:cNvPr id="1027" name="ZoneTexte 1026">
            <a:extLst>
              <a:ext uri="{FF2B5EF4-FFF2-40B4-BE49-F238E27FC236}">
                <a16:creationId xmlns:a16="http://schemas.microsoft.com/office/drawing/2014/main" id="{55230225-B30B-627F-428E-F0F40C12B7A9}"/>
              </a:ext>
            </a:extLst>
          </p:cNvPr>
          <p:cNvSpPr txBox="1"/>
          <p:nvPr/>
        </p:nvSpPr>
        <p:spPr>
          <a:xfrm>
            <a:off x="5493279" y="11828764"/>
            <a:ext cx="935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>
                <a:solidFill>
                  <a:schemeClr val="bg2">
                    <a:lumMod val="25000"/>
                  </a:schemeClr>
                </a:solidFill>
              </a:rPr>
              <a:t>échelle log</a:t>
            </a:r>
          </a:p>
        </p:txBody>
      </p:sp>
      <p:pic>
        <p:nvPicPr>
          <p:cNvPr id="1039" name="Image 1038">
            <a:hlinkClick r:id="rId28"/>
            <a:extLst>
              <a:ext uri="{FF2B5EF4-FFF2-40B4-BE49-F238E27FC236}">
                <a16:creationId xmlns:a16="http://schemas.microsoft.com/office/drawing/2014/main" id="{467D0A49-658B-A7BD-EF10-07B525BA924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69662" y="6656883"/>
            <a:ext cx="1407700" cy="1407700"/>
          </a:xfrm>
          <a:prstGeom prst="rect">
            <a:avLst/>
          </a:prstGeom>
        </p:spPr>
      </p:pic>
      <p:cxnSp>
        <p:nvCxnSpPr>
          <p:cNvPr id="1048" name="Connecteur droit 1047">
            <a:extLst>
              <a:ext uri="{FF2B5EF4-FFF2-40B4-BE49-F238E27FC236}">
                <a16:creationId xmlns:a16="http://schemas.microsoft.com/office/drawing/2014/main" id="{8521D2E4-FF95-74C0-F2B6-650AAAD00DE6}"/>
              </a:ext>
            </a:extLst>
          </p:cNvPr>
          <p:cNvCxnSpPr>
            <a:cxnSpLocks/>
          </p:cNvCxnSpPr>
          <p:nvPr/>
        </p:nvCxnSpPr>
        <p:spPr>
          <a:xfrm>
            <a:off x="20151599" y="10891367"/>
            <a:ext cx="840" cy="269939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ZoneTexte 1053">
            <a:extLst>
              <a:ext uri="{FF2B5EF4-FFF2-40B4-BE49-F238E27FC236}">
                <a16:creationId xmlns:a16="http://schemas.microsoft.com/office/drawing/2014/main" id="{911EC1AF-38CA-8203-B93B-A087785D0F04}"/>
              </a:ext>
            </a:extLst>
          </p:cNvPr>
          <p:cNvSpPr txBox="1"/>
          <p:nvPr/>
        </p:nvSpPr>
        <p:spPr>
          <a:xfrm>
            <a:off x="10837614" y="8046923"/>
            <a:ext cx="2237918" cy="825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300" b="1">
                <a:solidFill>
                  <a:schemeClr val="accent2"/>
                </a:solidFill>
              </a:rPr>
              <a:t>Annuaire des commerces</a:t>
            </a:r>
            <a:endParaRPr lang="fr-FR" sz="23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95349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 2013 – 2022">
  <a:themeElements>
    <a:clrScheme name="Thème Office 2013 –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33569</TotalTime>
  <Words>832</Words>
  <Application>Microsoft Office PowerPoint</Application>
  <PresentationFormat>Personnalisé</PresentationFormat>
  <Paragraphs>126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Inter</vt:lpstr>
      <vt:lpstr>Wingdings</vt:lpstr>
      <vt:lpstr>Thème Office 2013 – 2022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best best</dc:creator>
  <cp:lastModifiedBy>A G</cp:lastModifiedBy>
  <cp:revision>228</cp:revision>
  <cp:lastPrinted>2024-04-14T18:06:11Z</cp:lastPrinted>
  <dcterms:created xsi:type="dcterms:W3CDTF">2024-01-12T18:36:55Z</dcterms:created>
  <dcterms:modified xsi:type="dcterms:W3CDTF">2025-03-21T12:07:03Z</dcterms:modified>
</cp:coreProperties>
</file>